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1" r:id="rId1"/>
    <p:sldMasterId id="2147484088" r:id="rId2"/>
  </p:sldMasterIdLst>
  <p:notesMasterIdLst>
    <p:notesMasterId r:id="rId68"/>
  </p:notesMasterIdLst>
  <p:handoutMasterIdLst>
    <p:handoutMasterId r:id="rId69"/>
  </p:handoutMasterIdLst>
  <p:sldIdLst>
    <p:sldId id="319" r:id="rId3"/>
    <p:sldId id="320" r:id="rId4"/>
    <p:sldId id="387" r:id="rId5"/>
    <p:sldId id="389" r:id="rId6"/>
    <p:sldId id="398" r:id="rId7"/>
    <p:sldId id="476" r:id="rId8"/>
    <p:sldId id="397" r:id="rId9"/>
    <p:sldId id="392" r:id="rId10"/>
    <p:sldId id="477" r:id="rId11"/>
    <p:sldId id="401" r:id="rId12"/>
    <p:sldId id="478" r:id="rId13"/>
    <p:sldId id="403" r:id="rId14"/>
    <p:sldId id="479" r:id="rId15"/>
    <p:sldId id="405" r:id="rId16"/>
    <p:sldId id="480" r:id="rId17"/>
    <p:sldId id="481" r:id="rId18"/>
    <p:sldId id="409" r:id="rId19"/>
    <p:sldId id="482" r:id="rId20"/>
    <p:sldId id="413" r:id="rId21"/>
    <p:sldId id="483" r:id="rId22"/>
    <p:sldId id="416" r:id="rId23"/>
    <p:sldId id="469" r:id="rId24"/>
    <p:sldId id="417" r:id="rId25"/>
    <p:sldId id="470" r:id="rId26"/>
    <p:sldId id="484" r:id="rId27"/>
    <p:sldId id="485" r:id="rId28"/>
    <p:sldId id="421" r:id="rId29"/>
    <p:sldId id="422" r:id="rId30"/>
    <p:sldId id="486" r:id="rId31"/>
    <p:sldId id="425" r:id="rId32"/>
    <p:sldId id="428" r:id="rId33"/>
    <p:sldId id="487" r:id="rId34"/>
    <p:sldId id="429" r:id="rId35"/>
    <p:sldId id="488" r:id="rId36"/>
    <p:sldId id="430" r:id="rId37"/>
    <p:sldId id="475" r:id="rId38"/>
    <p:sldId id="435" r:id="rId39"/>
    <p:sldId id="471" r:id="rId40"/>
    <p:sldId id="436" r:id="rId41"/>
    <p:sldId id="437" r:id="rId42"/>
    <p:sldId id="438" r:id="rId43"/>
    <p:sldId id="472" r:id="rId44"/>
    <p:sldId id="473" r:id="rId45"/>
    <p:sldId id="440" r:id="rId46"/>
    <p:sldId id="441" r:id="rId47"/>
    <p:sldId id="489" r:id="rId48"/>
    <p:sldId id="443" r:id="rId49"/>
    <p:sldId id="490" r:id="rId50"/>
    <p:sldId id="445" r:id="rId51"/>
    <p:sldId id="491" r:id="rId52"/>
    <p:sldId id="449" r:id="rId53"/>
    <p:sldId id="451" r:id="rId54"/>
    <p:sldId id="492" r:id="rId55"/>
    <p:sldId id="455" r:id="rId56"/>
    <p:sldId id="493" r:id="rId57"/>
    <p:sldId id="460" r:id="rId58"/>
    <p:sldId id="494" r:id="rId59"/>
    <p:sldId id="462" r:id="rId60"/>
    <p:sldId id="474" r:id="rId61"/>
    <p:sldId id="495" r:id="rId62"/>
    <p:sldId id="465" r:id="rId63"/>
    <p:sldId id="496" r:id="rId64"/>
    <p:sldId id="497" r:id="rId65"/>
    <p:sldId id="466" r:id="rId66"/>
    <p:sldId id="386" r:id="rId6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05" autoAdjust="0"/>
  </p:normalViewPr>
  <p:slideViewPr>
    <p:cSldViewPr>
      <p:cViewPr varScale="1">
        <p:scale>
          <a:sx n="66" d="100"/>
          <a:sy n="66" d="100"/>
        </p:scale>
        <p:origin x="-88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26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71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00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/>
            </a:lvl1pPr>
          </a:lstStyle>
          <a:p>
            <a:pPr>
              <a:defRPr/>
            </a:pPr>
            <a:fld id="{52E5B822-A366-4233-8452-7E01D52FEC55}" type="datetimeFigureOut">
              <a:rPr lang="en-US"/>
              <a:pPr>
                <a:defRPr/>
              </a:pPr>
              <a:t>4/25/2012</a:t>
            </a:fld>
            <a:endParaRPr lang="en-US" dirty="0"/>
          </a:p>
        </p:txBody>
      </p:sp>
      <p:sp>
        <p:nvSpPr>
          <p:cNvPr id="400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00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/>
            </a:lvl1pPr>
          </a:lstStyle>
          <a:p>
            <a:pPr>
              <a:defRPr/>
            </a:pPr>
            <a:fld id="{4D3D965F-98AB-47DB-889E-A104D1C2DD5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9995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D26AC64F-5F7E-4603-B904-9FA52619673E}" type="datetimeFigureOut">
              <a:rPr lang="en-US"/>
              <a:pPr>
                <a:defRPr/>
              </a:pPr>
              <a:t>4/25/2012</a:t>
            </a:fld>
            <a:endParaRPr lang="en-US" dirty="0"/>
          </a:p>
        </p:txBody>
      </p:sp>
      <p:sp>
        <p:nvSpPr>
          <p:cNvPr id="696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8D11E36C-CE98-4D36-BE89-859A672E32B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90218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5814476C-739F-44C2-82C4-E016D9AB4360}" type="slidenum">
              <a:rPr lang="en-US" smtClean="0"/>
              <a:pPr/>
              <a:t>1</a:t>
            </a:fld>
            <a:endParaRPr lang="en-US" dirty="0" smtClean="0"/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C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0611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554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538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334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0922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580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361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1031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492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096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4813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2614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4564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6009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0526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5712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7429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233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224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802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8729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7641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1001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0972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3441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3276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08758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3068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35736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28976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758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41761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94996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24654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6957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16691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76159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4221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71112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00104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00873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656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05802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27516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436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54039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27421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7391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34541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58401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612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1440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003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47450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6797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36522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86026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11124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73616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192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797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567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11E36C-CE98-4D36-BE89-859A672E32B0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253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04C80B-E4F9-46C2-AC6F-D2B86D0BEDD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525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20BA8C-FBAA-4156-AD5C-8D8B3A73E8D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813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381000"/>
            <a:ext cx="2019300" cy="5867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81000"/>
            <a:ext cx="59055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2D1BA3-2A80-4F27-8917-B13E5B3C67E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404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938588"/>
            <a:ext cx="8229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B084B4-AD43-4406-88DD-D666A2745EC3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58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ADF5E9-5FE6-44E2-8069-AAFF88C4F44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0248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459AD7-A5D3-4044-A21F-E9BACB4CDE09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4669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C33C5D-A93A-44FE-849F-E9C4D4642E3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307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360962-DF21-49EF-9CC3-FAF4C4F02315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108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6D74B6-C13A-48BC-922E-84B272EF0E02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3941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A122DD-8648-4F1C-AB2F-1F352CDC9080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0887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67590F-96FF-43E6-925F-D493421F5E0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019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3C15DC-5BD9-40C9-866A-B1BE5331FDD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0134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705608-330F-431B-A4F4-D983D44158F3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902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43A31AC-001D-4B6E-B695-4B16F56134EF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535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5C63E-B42B-4D29-8D71-233405394D03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9417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657B7F-E290-425A-9A88-7D5D2A6E6A90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95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6C42A1-8F06-4781-8511-A9D9548C8E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155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7A93E8-3CAC-4D0A-A099-56B77DE2A00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621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10C3B1-014F-4F24-B67A-6CBF62B63C6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299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59001B-CB09-4F05-8AA5-E636E221EDF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555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3D26BC-D1F5-4588-907B-2A67A58EA6F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17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B7EBF1-40F2-4A92-8A91-3484FFADCC4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792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23E7F4-37ED-4ED9-ABA1-6452D16C3CB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371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81000"/>
            <a:ext cx="8077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676400"/>
            <a:ext cx="8077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33400" y="6248400"/>
            <a:ext cx="54864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solidFill>
                  <a:srgbClr val="222222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dirty="0" smtClean="0"/>
              <a:t>Network+ Guide to Networks, 6th Edition</a:t>
            </a: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222222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822C5026-370E-4ED0-BA95-E59AC0F13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100" r:id="rId12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rgbClr val="22222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rgbClr val="222222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rgbClr val="222222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rgbClr val="222222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270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245225"/>
            <a:ext cx="5562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dirty="0" smtClean="0"/>
            </a:lvl1pPr>
          </a:lstStyle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7271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766EC800-BA44-4B0A-8078-57FE42CCC4A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838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9" r:id="rId1"/>
    <p:sldLayoutId id="2147484090" r:id="rId2"/>
    <p:sldLayoutId id="2147484091" r:id="rId3"/>
    <p:sldLayoutId id="2147484092" r:id="rId4"/>
    <p:sldLayoutId id="2147484093" r:id="rId5"/>
    <p:sldLayoutId id="2147484094" r:id="rId6"/>
    <p:sldLayoutId id="2147484095" r:id="rId7"/>
    <p:sldLayoutId id="2147484096" r:id="rId8"/>
    <p:sldLayoutId id="2147484097" r:id="rId9"/>
    <p:sldLayoutId id="2147484098" r:id="rId10"/>
    <p:sldLayoutId id="2147484099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9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9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9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9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9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9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609600" y="1447800"/>
            <a:ext cx="8001000" cy="2209800"/>
          </a:xfrm>
        </p:spPr>
        <p:txBody>
          <a:bodyPr/>
          <a:lstStyle/>
          <a:p>
            <a:pPr eaLnBrk="1" hangingPunct="1"/>
            <a:r>
              <a:rPr lang="en-US" b="1" dirty="0" smtClean="0"/>
              <a:t>Network+ Guide to Networks</a:t>
            </a:r>
            <a:br>
              <a:rPr lang="en-US" b="1" dirty="0" smtClean="0"/>
            </a:br>
            <a:r>
              <a:rPr lang="en-US" b="1" dirty="0" smtClean="0"/>
              <a:t>6</a:t>
            </a:r>
            <a:r>
              <a:rPr lang="en-US" b="1" baseline="30000" dirty="0" smtClean="0"/>
              <a:t>th</a:t>
            </a:r>
            <a:r>
              <a:rPr lang="en-US" b="1" dirty="0" smtClean="0"/>
              <a:t> Edition</a:t>
            </a:r>
          </a:p>
        </p:txBody>
      </p:sp>
      <p:sp>
        <p:nvSpPr>
          <p:cNvPr id="3075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609600" y="4419600"/>
            <a:ext cx="8077200" cy="1447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400" i="1" dirty="0" smtClean="0"/>
              <a:t>Chapter 9</a:t>
            </a:r>
          </a:p>
          <a:p>
            <a:pPr eaLnBrk="1" hangingPunct="1">
              <a:lnSpc>
                <a:spcPct val="90000"/>
              </a:lnSpc>
            </a:pPr>
            <a:r>
              <a:rPr lang="en-US" sz="3400" i="1" dirty="0" smtClean="0"/>
              <a:t>In-Depth TCP/IP Networking</a:t>
            </a:r>
          </a:p>
        </p:txBody>
      </p:sp>
      <p:pic>
        <p:nvPicPr>
          <p:cNvPr id="3076" name="Picture 3" descr="Cengage_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66712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Subnetting (cont’d.)</a:t>
            </a:r>
            <a:endParaRPr lang="en-US" b="1" dirty="0" smtClean="0"/>
          </a:p>
        </p:txBody>
      </p:sp>
      <p:sp>
        <p:nvSpPr>
          <p:cNvPr id="1434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ANDing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Combining bits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Bit value of 1 plus another bit value of 1 results in 1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Bit value of 0 plus any other bit results in 0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L</a:t>
            </a:r>
            <a:r>
              <a:rPr lang="en-US" dirty="0" smtClean="0"/>
              <a:t>ogic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1: “true”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0: “false”</a:t>
            </a:r>
          </a:p>
        </p:txBody>
      </p:sp>
      <p:sp>
        <p:nvSpPr>
          <p:cNvPr id="14338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14339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B4F503E-F8A4-4178-9B93-4A9A6CFA0707}" type="slidenum">
              <a:rPr lang="en-US"/>
              <a:pPr eaLnBrk="1" hangingPunct="1"/>
              <a:t>10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16923" y="2362200"/>
            <a:ext cx="17776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Table 9-2 ANDing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3505200" y="2700754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049" y="609600"/>
            <a:ext cx="62865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502532" y="5379477"/>
            <a:ext cx="50268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9-3 Example of calculating a host’s network ID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502532" y="5674116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856" y="4267200"/>
            <a:ext cx="8050887" cy="856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92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Subnetting (cont’d.)</a:t>
            </a:r>
          </a:p>
        </p:txBody>
      </p:sp>
      <p:sp>
        <p:nvSpPr>
          <p:cNvPr id="1638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Special addresses</a:t>
            </a:r>
          </a:p>
          <a:p>
            <a:pPr lvl="1" eaLnBrk="1" hangingPunct="1"/>
            <a:r>
              <a:rPr lang="en-US" dirty="0" smtClean="0"/>
              <a:t>Cannot be assigned to node network interface</a:t>
            </a:r>
          </a:p>
          <a:p>
            <a:pPr lvl="1" eaLnBrk="1" hangingPunct="1"/>
            <a:r>
              <a:rPr lang="en-US" dirty="0" smtClean="0"/>
              <a:t>Used as subnet masks</a:t>
            </a:r>
          </a:p>
          <a:p>
            <a:pPr eaLnBrk="1" hangingPunct="1"/>
            <a:r>
              <a:rPr lang="en-US" dirty="0" smtClean="0"/>
              <a:t>Examples of special addresses</a:t>
            </a:r>
          </a:p>
          <a:p>
            <a:pPr lvl="1" eaLnBrk="1" hangingPunct="1"/>
            <a:r>
              <a:rPr lang="en-US" dirty="0" smtClean="0"/>
              <a:t>Network ID</a:t>
            </a:r>
          </a:p>
          <a:p>
            <a:pPr lvl="1" eaLnBrk="1" hangingPunct="1"/>
            <a:r>
              <a:rPr lang="en-US" dirty="0" smtClean="0"/>
              <a:t>Broadcast address</a:t>
            </a:r>
          </a:p>
        </p:txBody>
      </p:sp>
      <p:sp>
        <p:nvSpPr>
          <p:cNvPr id="1638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1638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8BC59F8C-DD93-4CA9-8091-30CEB25F129D}" type="slidenum">
              <a:rPr lang="en-US"/>
              <a:pPr eaLnBrk="1" hangingPunct="1"/>
              <a:t>12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02532" y="4419600"/>
            <a:ext cx="5225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Table 9-3 IPv4 addresses reserved for special functions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502532" y="4723132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371600"/>
            <a:ext cx="7953375" cy="2898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2565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Subnetting (cont’d.)</a:t>
            </a:r>
          </a:p>
        </p:txBody>
      </p:sp>
      <p:sp>
        <p:nvSpPr>
          <p:cNvPr id="1741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IPv4 </a:t>
            </a:r>
            <a:r>
              <a:rPr lang="en-US" dirty="0" smtClean="0"/>
              <a:t>subnetting techniques</a:t>
            </a:r>
          </a:p>
          <a:p>
            <a:pPr lvl="1" eaLnBrk="1" hangingPunct="1"/>
            <a:r>
              <a:rPr lang="en-US" dirty="0" smtClean="0"/>
              <a:t>Subnetting alters classful IPv4 addressing rules</a:t>
            </a:r>
          </a:p>
          <a:p>
            <a:pPr lvl="1" eaLnBrk="1" hangingPunct="1"/>
            <a:r>
              <a:rPr lang="en-US" dirty="0" smtClean="0"/>
              <a:t>IP address bits representing host information change to represent network information</a:t>
            </a:r>
          </a:p>
          <a:p>
            <a:pPr lvl="1" eaLnBrk="1" hangingPunct="1"/>
            <a:r>
              <a:rPr lang="en-US" dirty="0" smtClean="0"/>
              <a:t>Reduces usable host addresses per subnet</a:t>
            </a:r>
          </a:p>
          <a:p>
            <a:pPr lvl="1" eaLnBrk="1" hangingPunct="1"/>
            <a:r>
              <a:rPr lang="en-US" dirty="0" smtClean="0"/>
              <a:t>Number of hosts, subnets available after subnetting depend on host information bits borrowed</a:t>
            </a:r>
          </a:p>
        </p:txBody>
      </p:sp>
      <p:sp>
        <p:nvSpPr>
          <p:cNvPr id="1741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1741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E549D1F1-8B9C-4581-9066-2951575C63F3}" type="slidenum">
              <a:rPr lang="en-US"/>
              <a:pPr eaLnBrk="1" hangingPunct="1"/>
              <a:t>14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48000" y="5283369"/>
            <a:ext cx="31146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Table 9-4 Class B subnet masks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3048000" y="5610200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09" y="838200"/>
            <a:ext cx="7781925" cy="42930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916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225697" y="4151037"/>
            <a:ext cx="35939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Table 9-5 IPv4 Class C subnet masks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3225697" y="4489591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144791"/>
            <a:ext cx="7737231" cy="1963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48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Subnetting (cont’d.)</a:t>
            </a:r>
          </a:p>
        </p:txBody>
      </p:sp>
      <p:sp>
        <p:nvSpPr>
          <p:cNvPr id="2048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Calculating IPv4 </a:t>
            </a:r>
            <a:r>
              <a:rPr lang="en-US" dirty="0" smtClean="0"/>
              <a:t>Subnets</a:t>
            </a:r>
          </a:p>
          <a:p>
            <a:pPr lvl="1" eaLnBrk="1" hangingPunct="1"/>
            <a:r>
              <a:rPr lang="en-US" dirty="0" smtClean="0"/>
              <a:t>Formula: 2</a:t>
            </a:r>
            <a:r>
              <a:rPr lang="en-US" i="1" baseline="30000" dirty="0" smtClean="0"/>
              <a:t>n</a:t>
            </a:r>
            <a:r>
              <a:rPr lang="en-US" dirty="0" smtClean="0"/>
              <a:t> −2=Y</a:t>
            </a:r>
          </a:p>
          <a:p>
            <a:pPr lvl="2" eaLnBrk="1" hangingPunct="1"/>
            <a:r>
              <a:rPr lang="en-US" i="1" dirty="0" smtClean="0"/>
              <a:t>n</a:t>
            </a:r>
            <a:r>
              <a:rPr lang="en-US" dirty="0" smtClean="0"/>
              <a:t>: number of subnet mask bits needed to switch from 0 to 1</a:t>
            </a:r>
          </a:p>
          <a:p>
            <a:pPr lvl="2" eaLnBrk="1" hangingPunct="1"/>
            <a:r>
              <a:rPr lang="en-US" dirty="0" smtClean="0"/>
              <a:t>Y: number of resulting subnets</a:t>
            </a:r>
          </a:p>
          <a:p>
            <a:pPr eaLnBrk="1" hangingPunct="1"/>
            <a:r>
              <a:rPr lang="en-US" dirty="0" smtClean="0"/>
              <a:t>Example</a:t>
            </a:r>
          </a:p>
          <a:p>
            <a:pPr lvl="1" eaLnBrk="1" hangingPunct="1"/>
            <a:r>
              <a:rPr lang="en-US" dirty="0" smtClean="0"/>
              <a:t>Class C network</a:t>
            </a:r>
          </a:p>
          <a:p>
            <a:pPr lvl="2" eaLnBrk="1" hangingPunct="1"/>
            <a:r>
              <a:rPr lang="en-US" dirty="0" smtClean="0"/>
              <a:t>Network ID: 199.34.89.0</a:t>
            </a:r>
          </a:p>
          <a:p>
            <a:pPr lvl="2" eaLnBrk="1" hangingPunct="1"/>
            <a:r>
              <a:rPr lang="en-US" dirty="0" smtClean="0"/>
              <a:t>Want to divide into six subnets</a:t>
            </a:r>
          </a:p>
          <a:p>
            <a:pPr lvl="1" eaLnBrk="1" hangingPunct="1"/>
            <a:endParaRPr lang="en-US" dirty="0" smtClean="0"/>
          </a:p>
        </p:txBody>
      </p:sp>
      <p:sp>
        <p:nvSpPr>
          <p:cNvPr id="2048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048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AFB41A6-263D-4837-916B-CEA3F6B0AAB9}" type="slidenum">
              <a:rPr lang="en-US"/>
              <a:pPr eaLnBrk="1" hangingPunct="1"/>
              <a:t>17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01970" y="4843046"/>
            <a:ext cx="73128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Table 9-6 Subnet information for six subnets in a sample IPv4 Class C network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1101970" y="5181600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143000"/>
            <a:ext cx="8048625" cy="3629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1937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Subnetting (cont’d.)</a:t>
            </a:r>
            <a:endParaRPr lang="en-US" dirty="0" smtClean="0"/>
          </a:p>
        </p:txBody>
      </p:sp>
      <p:sp>
        <p:nvSpPr>
          <p:cNvPr id="2253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Class A, Class B, and Class C networks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Can be subnetted</a:t>
            </a:r>
            <a:endParaRPr lang="en-US" b="1" dirty="0" smtClean="0"/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Each class has different number of host information bits usable for subnet information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Varies depending on network class and the way subnetting is used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LAN subnetting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LAN’s devices interpret device subnetting information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External routers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Need network portion of device IP address</a:t>
            </a:r>
          </a:p>
        </p:txBody>
      </p:sp>
      <p:sp>
        <p:nvSpPr>
          <p:cNvPr id="2253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253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09A142D-39CF-412A-8B42-20CB68E579FF}" type="slidenum">
              <a:rPr lang="en-US"/>
              <a:pPr eaLnBrk="1" hangingPunct="1"/>
              <a:t>19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Objectives</a:t>
            </a:r>
          </a:p>
        </p:txBody>
      </p:sp>
      <p:sp>
        <p:nvSpPr>
          <p:cNvPr id="4101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Describe methods of network design unique to TCP/IP networks, including subnetting, CIDR, and address translation</a:t>
            </a:r>
          </a:p>
          <a:p>
            <a:pPr eaLnBrk="1" hangingPunct="1"/>
            <a:r>
              <a:rPr lang="en-US" dirty="0" smtClean="0"/>
              <a:t>Explain the differences between public and private TCP/IP networks</a:t>
            </a:r>
          </a:p>
          <a:p>
            <a:pPr eaLnBrk="1" hangingPunct="1"/>
            <a:r>
              <a:rPr lang="en-US" dirty="0" smtClean="0"/>
              <a:t>Describe protocols used between mail clients and mail servers, including SMTP, POP3, and IMAP4</a:t>
            </a:r>
          </a:p>
          <a:p>
            <a:pPr eaLnBrk="1" hangingPunct="1"/>
            <a:r>
              <a:rPr lang="en-US" dirty="0" smtClean="0"/>
              <a:t>Employ multiple TCP/IP utilities for network discovery and troubleshooting</a:t>
            </a:r>
          </a:p>
        </p:txBody>
      </p:sp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09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BCEF1EA-77CB-4923-8F17-F94CA61C0FCB}" type="slidenum">
              <a:rPr lang="en-US"/>
              <a:pPr eaLnBrk="1" hangingPunct="1"/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43199" y="5606534"/>
            <a:ext cx="4427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9-4 A router connecting several subnets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766645" y="5936342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4106" y="295980"/>
            <a:ext cx="5025788" cy="5275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028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CIDR (Classless Interdomain Routing)</a:t>
            </a:r>
          </a:p>
        </p:txBody>
      </p:sp>
      <p:sp>
        <p:nvSpPr>
          <p:cNvPr id="2458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Also called classless routing or supernetting</a:t>
            </a:r>
          </a:p>
          <a:p>
            <a:pPr eaLnBrk="1" hangingPunct="1"/>
            <a:r>
              <a:rPr lang="en-US" dirty="0" smtClean="0"/>
              <a:t>Not exclusive of subnetting</a:t>
            </a:r>
          </a:p>
          <a:p>
            <a:pPr lvl="1" eaLnBrk="1" hangingPunct="1"/>
            <a:r>
              <a:rPr lang="en-US" dirty="0" smtClean="0"/>
              <a:t>Provides additional ways of arranging network and host information in an IP address</a:t>
            </a:r>
          </a:p>
          <a:p>
            <a:pPr lvl="1" eaLnBrk="1" hangingPunct="1"/>
            <a:r>
              <a:rPr lang="en-US" dirty="0" smtClean="0"/>
              <a:t>Conventional network class distinctions do not exist</a:t>
            </a:r>
          </a:p>
          <a:p>
            <a:pPr eaLnBrk="1" hangingPunct="1"/>
            <a:r>
              <a:rPr lang="en-US" dirty="0" smtClean="0"/>
              <a:t>Example: subdividing Class C network into six subnets of 30 addressable hosts each</a:t>
            </a:r>
          </a:p>
          <a:p>
            <a:pPr eaLnBrk="1" hangingPunct="1"/>
            <a:r>
              <a:rPr lang="en-US" dirty="0" smtClean="0"/>
              <a:t>Supernet</a:t>
            </a:r>
          </a:p>
          <a:p>
            <a:pPr lvl="1" eaLnBrk="1" hangingPunct="1"/>
            <a:r>
              <a:rPr lang="en-US" dirty="0" smtClean="0"/>
              <a:t>Subnet created by moving subnet boundary left</a:t>
            </a:r>
          </a:p>
        </p:txBody>
      </p:sp>
      <p:sp>
        <p:nvSpPr>
          <p:cNvPr id="24578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457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E694B493-CD48-4405-A697-2D38D2830371}" type="slidenum">
              <a:rPr lang="en-US"/>
              <a:pPr eaLnBrk="1" hangingPunct="1"/>
              <a:t>21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560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ACD4DC-BEFF-4587-B55A-1405C344E1C1}" type="slidenum">
              <a:rPr lang="en-US"/>
              <a:pPr eaLnBrk="1" hangingPunct="1"/>
              <a:t>22</a:t>
            </a:fld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778" y="990599"/>
            <a:ext cx="4943669" cy="4217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534738" y="5390447"/>
            <a:ext cx="41777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9-5 Subnet mask and supernet mask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2534738" y="5728063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CIDR (cont’d.)</a:t>
            </a:r>
          </a:p>
        </p:txBody>
      </p:sp>
      <p:sp>
        <p:nvSpPr>
          <p:cNvPr id="2662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Example: class C range of IPv4 addresses sharing network ID 199.34.89.0</a:t>
            </a:r>
          </a:p>
          <a:p>
            <a:pPr lvl="1" eaLnBrk="1" hangingPunct="1"/>
            <a:r>
              <a:rPr lang="en-US" dirty="0" smtClean="0"/>
              <a:t>Need to greatly increase number of default host addresses</a:t>
            </a:r>
          </a:p>
        </p:txBody>
      </p:sp>
      <p:sp>
        <p:nvSpPr>
          <p:cNvPr id="26626" name="Footer Placeholder 4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6627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A613D103-D6A7-490F-BA7D-E3431720DD5D}" type="slidenum">
              <a:rPr lang="en-US"/>
              <a:pPr eaLnBrk="1" hangingPunct="1"/>
              <a:t>23</a:t>
            </a:fld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858553"/>
            <a:ext cx="8522752" cy="99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828800" y="5029200"/>
            <a:ext cx="63621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9-6 Calculating a host’s network ID on a supernetted network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1852246" y="5367754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CIDR (cont’d.)</a:t>
            </a:r>
          </a:p>
        </p:txBody>
      </p:sp>
      <p:sp>
        <p:nvSpPr>
          <p:cNvPr id="2765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CIDR notation (or slash notation)</a:t>
            </a:r>
          </a:p>
          <a:p>
            <a:pPr lvl="1" eaLnBrk="1" hangingPunct="1"/>
            <a:r>
              <a:rPr lang="en-US" dirty="0" smtClean="0"/>
              <a:t>Shorthand denoting subnet boundary position</a:t>
            </a:r>
          </a:p>
          <a:p>
            <a:pPr lvl="1" eaLnBrk="1" hangingPunct="1"/>
            <a:r>
              <a:rPr lang="en-US" dirty="0" smtClean="0"/>
              <a:t>Form</a:t>
            </a:r>
          </a:p>
          <a:p>
            <a:pPr lvl="2" eaLnBrk="1" hangingPunct="1"/>
            <a:r>
              <a:rPr lang="en-US" dirty="0" smtClean="0"/>
              <a:t>Network ID followed by forward slash ( / )</a:t>
            </a:r>
          </a:p>
          <a:p>
            <a:pPr lvl="2" eaLnBrk="1" hangingPunct="1"/>
            <a:r>
              <a:rPr lang="en-US" dirty="0" smtClean="0"/>
              <a:t>Followed by number of bits used for extended network prefix</a:t>
            </a:r>
          </a:p>
          <a:p>
            <a:pPr lvl="1" eaLnBrk="1" hangingPunct="1"/>
            <a:r>
              <a:rPr lang="en-US" dirty="0" smtClean="0"/>
              <a:t>CIDR block</a:t>
            </a:r>
          </a:p>
          <a:p>
            <a:pPr lvl="2" eaLnBrk="1" hangingPunct="1"/>
            <a:r>
              <a:rPr lang="en-US" dirty="0" smtClean="0"/>
              <a:t>Forward slash, plus number of bits used for extended network prefix</a:t>
            </a:r>
          </a:p>
          <a:p>
            <a:pPr lvl="2" eaLnBrk="1" hangingPunct="1"/>
            <a:r>
              <a:rPr lang="en-US" dirty="0" smtClean="0"/>
              <a:t>Example: /22</a:t>
            </a:r>
          </a:p>
        </p:txBody>
      </p:sp>
      <p:sp>
        <p:nvSpPr>
          <p:cNvPr id="2765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765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42BBB360-64B9-4ADF-84E9-A7CAE438F326}" type="slidenum">
              <a:rPr lang="en-US"/>
              <a:pPr eaLnBrk="1" hangingPunct="1"/>
              <a:t>24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Subnetting in IPv6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ISP can offer customers an entire IPv6 subnet</a:t>
            </a:r>
          </a:p>
          <a:p>
            <a:r>
              <a:rPr lang="en-US" dirty="0" smtClean="0"/>
              <a:t>Subnetting in IPv6</a:t>
            </a:r>
          </a:p>
          <a:p>
            <a:pPr lvl="1"/>
            <a:r>
              <a:rPr lang="en-US" dirty="0" smtClean="0"/>
              <a:t>Simpler than IPv4</a:t>
            </a:r>
          </a:p>
          <a:p>
            <a:pPr lvl="1"/>
            <a:r>
              <a:rPr lang="en-US" dirty="0" smtClean="0"/>
              <a:t>Classes not used</a:t>
            </a:r>
          </a:p>
          <a:p>
            <a:pPr lvl="1"/>
            <a:r>
              <a:rPr lang="en-US" dirty="0" smtClean="0"/>
              <a:t>Subnet masks not used</a:t>
            </a:r>
          </a:p>
          <a:p>
            <a:r>
              <a:rPr lang="en-US" dirty="0" smtClean="0"/>
              <a:t>Subnet represented by leftmost 64 bits in an address</a:t>
            </a:r>
          </a:p>
          <a:p>
            <a:r>
              <a:rPr lang="en-US" dirty="0" smtClean="0"/>
              <a:t>Route prefix</a:t>
            </a:r>
          </a:p>
          <a:p>
            <a:pPr lvl="1"/>
            <a:r>
              <a:rPr lang="en-US" dirty="0" smtClean="0"/>
              <a:t>Slash notation is used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F459AD7-A5D3-4044-A21F-E9BACB4CDE09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34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381000"/>
            <a:ext cx="5876925" cy="1159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1849" y="2514600"/>
            <a:ext cx="4595812" cy="3153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42529" y="5679476"/>
            <a:ext cx="45544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9-8 Hierarchy of IPv6 routes and subnets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2057400" y="1647800"/>
            <a:ext cx="5649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9-7 Subnet prefix and interface ID in an IPv6 address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057400" y="1986353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sp>
        <p:nvSpPr>
          <p:cNvPr id="9" name="TextBox 8"/>
          <p:cNvSpPr txBox="1"/>
          <p:nvPr/>
        </p:nvSpPr>
        <p:spPr>
          <a:xfrm>
            <a:off x="2521849" y="5986107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02808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Internet Gateways</a:t>
            </a:r>
          </a:p>
        </p:txBody>
      </p:sp>
      <p:sp>
        <p:nvSpPr>
          <p:cNvPr id="2867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Combination of software and hardware</a:t>
            </a:r>
          </a:p>
          <a:p>
            <a:pPr eaLnBrk="1" hangingPunct="1"/>
            <a:r>
              <a:rPr lang="en-US" dirty="0" smtClean="0"/>
              <a:t>Enables different network segments to exchange data</a:t>
            </a:r>
          </a:p>
          <a:p>
            <a:pPr eaLnBrk="1" hangingPunct="1"/>
            <a:r>
              <a:rPr lang="en-US" dirty="0" smtClean="0"/>
              <a:t>Default gateway</a:t>
            </a:r>
          </a:p>
          <a:p>
            <a:pPr lvl="1" eaLnBrk="1" hangingPunct="1"/>
            <a:r>
              <a:rPr lang="en-US" dirty="0"/>
              <a:t>I</a:t>
            </a:r>
            <a:r>
              <a:rPr lang="en-US" dirty="0" smtClean="0"/>
              <a:t>nterprets outbound requests to other subnets</a:t>
            </a:r>
          </a:p>
          <a:p>
            <a:pPr lvl="1" eaLnBrk="1" hangingPunct="1"/>
            <a:r>
              <a:rPr lang="en-US" dirty="0"/>
              <a:t>I</a:t>
            </a:r>
            <a:r>
              <a:rPr lang="en-US" dirty="0" smtClean="0"/>
              <a:t>nterprets inbound requests from other subnets</a:t>
            </a:r>
          </a:p>
          <a:p>
            <a:pPr eaLnBrk="1" hangingPunct="1"/>
            <a:r>
              <a:rPr lang="en-US" dirty="0" smtClean="0"/>
              <a:t>Network nodes</a:t>
            </a:r>
          </a:p>
          <a:p>
            <a:pPr lvl="1" eaLnBrk="1" hangingPunct="1"/>
            <a:r>
              <a:rPr lang="en-US" dirty="0" smtClean="0"/>
              <a:t> Allowed one default gateway</a:t>
            </a:r>
          </a:p>
          <a:p>
            <a:pPr lvl="2" eaLnBrk="1" hangingPunct="1"/>
            <a:r>
              <a:rPr lang="en-US" dirty="0" smtClean="0"/>
              <a:t>Assigned manually or automatically (DHCP)</a:t>
            </a:r>
          </a:p>
        </p:txBody>
      </p:sp>
      <p:sp>
        <p:nvSpPr>
          <p:cNvPr id="28674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867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EC636E7-F7B3-4F43-84E5-917458BF97ED}" type="slidenum">
              <a:rPr lang="en-US"/>
              <a:pPr eaLnBrk="1" hangingPunct="1"/>
              <a:t>27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Internet Gateways (cont’d.)</a:t>
            </a:r>
          </a:p>
        </p:txBody>
      </p:sp>
      <p:sp>
        <p:nvSpPr>
          <p:cNvPr id="2970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Gateway interface on router</a:t>
            </a:r>
          </a:p>
          <a:p>
            <a:pPr lvl="1" eaLnBrk="1" hangingPunct="1"/>
            <a:r>
              <a:rPr lang="en-US" dirty="0" smtClean="0"/>
              <a:t>Advantages</a:t>
            </a:r>
          </a:p>
          <a:p>
            <a:pPr lvl="2" eaLnBrk="1" hangingPunct="1"/>
            <a:r>
              <a:rPr lang="en-US" dirty="0" smtClean="0"/>
              <a:t>One router can supply multiple gateways</a:t>
            </a:r>
          </a:p>
          <a:p>
            <a:pPr lvl="2" eaLnBrk="1" hangingPunct="1"/>
            <a:r>
              <a:rPr lang="en-US" dirty="0" smtClean="0"/>
              <a:t>Gateway assigned own IP address</a:t>
            </a:r>
          </a:p>
          <a:p>
            <a:pPr eaLnBrk="1" hangingPunct="1"/>
            <a:r>
              <a:rPr lang="en-US" dirty="0" smtClean="0"/>
              <a:t>Default gateway connections</a:t>
            </a:r>
          </a:p>
          <a:p>
            <a:pPr lvl="1" eaLnBrk="1" hangingPunct="1"/>
            <a:r>
              <a:rPr lang="en-US" dirty="0" smtClean="0"/>
              <a:t>Multiple internal networks</a:t>
            </a:r>
          </a:p>
          <a:p>
            <a:pPr lvl="1" eaLnBrk="1" hangingPunct="1"/>
            <a:r>
              <a:rPr lang="en-US" dirty="0" smtClean="0"/>
              <a:t>Internal network with external networks</a:t>
            </a:r>
          </a:p>
          <a:p>
            <a:pPr lvl="2" eaLnBrk="1" hangingPunct="1"/>
            <a:r>
              <a:rPr lang="en-US" dirty="0" smtClean="0"/>
              <a:t>WANs, Internet</a:t>
            </a:r>
          </a:p>
          <a:p>
            <a:pPr lvl="1" eaLnBrk="1" hangingPunct="1"/>
            <a:r>
              <a:rPr lang="en-US" dirty="0" smtClean="0"/>
              <a:t>Router used as gateway</a:t>
            </a:r>
          </a:p>
          <a:p>
            <a:pPr lvl="2" eaLnBrk="1" hangingPunct="1"/>
            <a:r>
              <a:rPr lang="en-US" dirty="0" smtClean="0"/>
              <a:t>Must maintain routing tables</a:t>
            </a:r>
          </a:p>
        </p:txBody>
      </p:sp>
      <p:sp>
        <p:nvSpPr>
          <p:cNvPr id="29698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969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8EDF6751-5C1B-47D4-B0E0-35F08A93870E}" type="slidenum">
              <a:rPr lang="en-US"/>
              <a:pPr eaLnBrk="1" hangingPunct="1"/>
              <a:t>28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560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ACD4DC-BEFF-4587-B55A-1405C344E1C1}" type="slidenum">
              <a:rPr lang="en-US"/>
              <a:pPr eaLnBrk="1" hangingPunct="1"/>
              <a:t>29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801698" y="5230725"/>
            <a:ext cx="37396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9-9 The use of default gateways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2778252" y="5569279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661" y="1371600"/>
            <a:ext cx="6963766" cy="3700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827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Designing TCP/IP-Based Networks</a:t>
            </a:r>
          </a:p>
        </p:txBody>
      </p:sp>
      <p:sp>
        <p:nvSpPr>
          <p:cNvPr id="512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TCP/IP protocol suite use</a:t>
            </a:r>
          </a:p>
          <a:p>
            <a:pPr lvl="1" eaLnBrk="1" hangingPunct="1"/>
            <a:r>
              <a:rPr lang="en-US" dirty="0" smtClean="0"/>
              <a:t>Internet connectivity</a:t>
            </a:r>
          </a:p>
          <a:p>
            <a:pPr lvl="1" eaLnBrk="1" hangingPunct="1"/>
            <a:r>
              <a:rPr lang="en-US" dirty="0" smtClean="0"/>
              <a:t>Private connection data transmission</a:t>
            </a:r>
          </a:p>
          <a:p>
            <a:pPr eaLnBrk="1" hangingPunct="1"/>
            <a:r>
              <a:rPr lang="en-US" dirty="0" smtClean="0"/>
              <a:t>TCP/IP fundamentals</a:t>
            </a:r>
          </a:p>
          <a:p>
            <a:pPr lvl="1" eaLnBrk="1" hangingPunct="1"/>
            <a:r>
              <a:rPr lang="en-US" dirty="0" smtClean="0"/>
              <a:t>IP: routable protocol</a:t>
            </a:r>
          </a:p>
          <a:p>
            <a:pPr lvl="2" eaLnBrk="1" hangingPunct="1"/>
            <a:r>
              <a:rPr lang="en-US" dirty="0" smtClean="0"/>
              <a:t>Interfaces requires unique IP address</a:t>
            </a:r>
          </a:p>
          <a:p>
            <a:pPr lvl="2" eaLnBrk="1" hangingPunct="1"/>
            <a:r>
              <a:rPr lang="en-US" dirty="0" smtClean="0"/>
              <a:t>Node may use multiple IP addresses</a:t>
            </a:r>
          </a:p>
          <a:p>
            <a:pPr lvl="1" eaLnBrk="1" hangingPunct="1"/>
            <a:r>
              <a:rPr lang="en-US" dirty="0" smtClean="0"/>
              <a:t>Two IP versions: IPv4 and IPv6</a:t>
            </a:r>
            <a:endParaRPr lang="en-US" dirty="0"/>
          </a:p>
          <a:p>
            <a:pPr lvl="1" eaLnBrk="1" hangingPunct="1"/>
            <a:r>
              <a:rPr lang="en-US" dirty="0" smtClean="0"/>
              <a:t>Networks may assign IP addresses dynamically</a:t>
            </a:r>
          </a:p>
        </p:txBody>
      </p:sp>
      <p:sp>
        <p:nvSpPr>
          <p:cNvPr id="512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12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1FD70CE-55AE-4901-8C15-2A114874DEA7}" type="slidenum">
              <a:rPr lang="en-US"/>
              <a:pPr eaLnBrk="1" hangingPunct="1"/>
              <a:t>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Address Translation</a:t>
            </a:r>
          </a:p>
        </p:txBody>
      </p:sp>
      <p:sp>
        <p:nvSpPr>
          <p:cNvPr id="3174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Public network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Any user may access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Little or no restrictions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Private network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Access restricted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Clients, machines with proper credentials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Hiding IP addresses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Provides more flexibility in assigning addresses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NAT (Network Address Translation)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Gateway replaces client’s private IP address with Internet-recognized IP address</a:t>
            </a:r>
          </a:p>
        </p:txBody>
      </p:sp>
      <p:sp>
        <p:nvSpPr>
          <p:cNvPr id="3174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174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913C36B-B5ED-4C7B-BAB5-FF23B2001DE4}" type="slidenum">
              <a:rPr lang="en-US"/>
              <a:pPr eaLnBrk="1" hangingPunct="1"/>
              <a:t>30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Address Translation (cont’d.)</a:t>
            </a:r>
          </a:p>
        </p:txBody>
      </p:sp>
      <p:sp>
        <p:nvSpPr>
          <p:cNvPr id="3277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Reasons for using address translation</a:t>
            </a:r>
          </a:p>
          <a:p>
            <a:pPr lvl="1" eaLnBrk="1" hangingPunct="1"/>
            <a:r>
              <a:rPr lang="en-US" dirty="0" smtClean="0"/>
              <a:t>Overcome IPv4 address quantity limitations</a:t>
            </a:r>
          </a:p>
          <a:p>
            <a:pPr lvl="1" eaLnBrk="1" hangingPunct="1"/>
            <a:r>
              <a:rPr lang="en-US" dirty="0" smtClean="0"/>
              <a:t>Add marginal security to private network when connected to public network</a:t>
            </a:r>
          </a:p>
          <a:p>
            <a:pPr lvl="1" eaLnBrk="1" hangingPunct="1"/>
            <a:r>
              <a:rPr lang="en-US" dirty="0" smtClean="0"/>
              <a:t>Use own network addressing scheme</a:t>
            </a:r>
          </a:p>
          <a:p>
            <a:pPr eaLnBrk="1" hangingPunct="1"/>
            <a:r>
              <a:rPr lang="en-US" dirty="0" smtClean="0"/>
              <a:t>SNAT (Static Network Address Translation)</a:t>
            </a:r>
          </a:p>
          <a:p>
            <a:pPr lvl="1" eaLnBrk="1" hangingPunct="1"/>
            <a:r>
              <a:rPr lang="en-US" dirty="0" smtClean="0"/>
              <a:t>Client associated with one private IP address, one public IP address</a:t>
            </a:r>
          </a:p>
          <a:p>
            <a:pPr lvl="1" eaLnBrk="1" hangingPunct="1"/>
            <a:r>
              <a:rPr lang="en-US" dirty="0" smtClean="0"/>
              <a:t>Addresses </a:t>
            </a:r>
            <a:r>
              <a:rPr lang="en-US" dirty="0"/>
              <a:t>n</a:t>
            </a:r>
            <a:r>
              <a:rPr lang="en-US" dirty="0" smtClean="0"/>
              <a:t>ever change</a:t>
            </a:r>
          </a:p>
          <a:p>
            <a:pPr lvl="1" eaLnBrk="1" hangingPunct="1"/>
            <a:r>
              <a:rPr lang="en-US" dirty="0" smtClean="0"/>
              <a:t>Useful when operating mail server</a:t>
            </a:r>
          </a:p>
        </p:txBody>
      </p:sp>
      <p:sp>
        <p:nvSpPr>
          <p:cNvPr id="3277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277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DF36E01-EDE6-4D34-A65E-4C1525F75A6F}" type="slidenum">
              <a:rPr lang="en-US"/>
              <a:pPr eaLnBrk="1" hangingPunct="1"/>
              <a:t>31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560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ACD4DC-BEFF-4587-B55A-1405C344E1C1}" type="slidenum">
              <a:rPr lang="en-US"/>
              <a:pPr eaLnBrk="1" hangingPunct="1"/>
              <a:t>32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38400" y="5232958"/>
            <a:ext cx="5192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9-10 SNAT (Static Network Address Translation)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2438400" y="5569278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880032"/>
            <a:ext cx="6232304" cy="4352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1043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Address Translation (cont’d.)</a:t>
            </a:r>
          </a:p>
        </p:txBody>
      </p:sp>
      <p:sp>
        <p:nvSpPr>
          <p:cNvPr id="3482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DNAT (Dynamic Network Address Translation)</a:t>
            </a:r>
          </a:p>
          <a:p>
            <a:pPr lvl="1" eaLnBrk="1" hangingPunct="1"/>
            <a:r>
              <a:rPr lang="en-US" dirty="0" smtClean="0"/>
              <a:t>Also called IP masquerading</a:t>
            </a:r>
          </a:p>
          <a:p>
            <a:pPr lvl="1" eaLnBrk="1" hangingPunct="1"/>
            <a:r>
              <a:rPr lang="en-US" dirty="0" smtClean="0"/>
              <a:t>Internet-valid IP address might be assigned to any client’s outgoing transmission</a:t>
            </a:r>
          </a:p>
          <a:p>
            <a:pPr eaLnBrk="1" hangingPunct="1"/>
            <a:r>
              <a:rPr lang="en-US" dirty="0" smtClean="0"/>
              <a:t>PAT (Port Address Translation)</a:t>
            </a:r>
          </a:p>
          <a:p>
            <a:pPr lvl="1" eaLnBrk="1" hangingPunct="1"/>
            <a:r>
              <a:rPr lang="en-US" dirty="0" smtClean="0"/>
              <a:t>Each client session with server on Internet assigned separate TCP port number</a:t>
            </a:r>
          </a:p>
          <a:p>
            <a:pPr lvl="2" eaLnBrk="1" hangingPunct="1"/>
            <a:r>
              <a:rPr lang="en-US" dirty="0" smtClean="0"/>
              <a:t>Client server request datagram contains port number</a:t>
            </a:r>
          </a:p>
          <a:p>
            <a:pPr lvl="1" eaLnBrk="1" hangingPunct="1"/>
            <a:r>
              <a:rPr lang="en-US" dirty="0" smtClean="0"/>
              <a:t>Internet server responds with datagram’s destination address including same port number</a:t>
            </a:r>
          </a:p>
        </p:txBody>
      </p:sp>
      <p:sp>
        <p:nvSpPr>
          <p:cNvPr id="34818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481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ADC0A778-D6C5-4817-8732-565A62F2D1E2}" type="slidenum">
              <a:rPr lang="en-US"/>
              <a:pPr eaLnBrk="1" hangingPunct="1"/>
              <a:t>33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2560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ACD4DC-BEFF-4587-B55A-1405C344E1C1}" type="slidenum">
              <a:rPr lang="en-US"/>
              <a:pPr eaLnBrk="1" hangingPunct="1"/>
              <a:t>34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90800" y="5377355"/>
            <a:ext cx="40839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9-11 PAT (Port Address Translation)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2590799" y="5608241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750727"/>
            <a:ext cx="6353175" cy="4482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234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Address Translation (cont’d.)</a:t>
            </a:r>
          </a:p>
        </p:txBody>
      </p:sp>
      <p:sp>
        <p:nvSpPr>
          <p:cNvPr id="3686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NAT</a:t>
            </a:r>
          </a:p>
          <a:p>
            <a:pPr lvl="1" eaLnBrk="1" hangingPunct="1"/>
            <a:r>
              <a:rPr lang="en-US" dirty="0" smtClean="0"/>
              <a:t>Separates private, public transmissions on TCP/IP network</a:t>
            </a:r>
          </a:p>
          <a:p>
            <a:pPr eaLnBrk="1" hangingPunct="1"/>
            <a:r>
              <a:rPr lang="en-US" dirty="0" smtClean="0"/>
              <a:t>Gateways conduct network translation</a:t>
            </a:r>
          </a:p>
          <a:p>
            <a:pPr lvl="1" eaLnBrk="1" hangingPunct="1"/>
            <a:r>
              <a:rPr lang="en-US" dirty="0" smtClean="0"/>
              <a:t>Most networks use router</a:t>
            </a:r>
          </a:p>
          <a:p>
            <a:pPr eaLnBrk="1" hangingPunct="1"/>
            <a:r>
              <a:rPr lang="en-US" dirty="0" smtClean="0"/>
              <a:t>Gateway might operate on network host</a:t>
            </a:r>
          </a:p>
          <a:p>
            <a:pPr lvl="1" eaLnBrk="1" hangingPunct="1"/>
            <a:r>
              <a:rPr lang="en-US" dirty="0" smtClean="0"/>
              <a:t>Windows operating systems</a:t>
            </a:r>
          </a:p>
          <a:p>
            <a:pPr lvl="2" eaLnBrk="1" hangingPunct="1"/>
            <a:r>
              <a:rPr lang="en-US" dirty="0" smtClean="0"/>
              <a:t>ICS (Internet Connection Sharing)</a:t>
            </a:r>
          </a:p>
        </p:txBody>
      </p:sp>
      <p:sp>
        <p:nvSpPr>
          <p:cNvPr id="3686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686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D2FAD7-CFC3-43F2-B3B2-F3B2883BB849}" type="slidenum">
              <a:rPr lang="en-US"/>
              <a:pPr eaLnBrk="1" hangingPunct="1"/>
              <a:t>35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TCP/IP Mail Services</a:t>
            </a:r>
          </a:p>
        </p:txBody>
      </p:sp>
      <p:sp>
        <p:nvSpPr>
          <p:cNvPr id="3789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Internet mail services</a:t>
            </a:r>
          </a:p>
          <a:p>
            <a:pPr lvl="1" eaLnBrk="1" hangingPunct="1"/>
            <a:r>
              <a:rPr lang="en-US" dirty="0" smtClean="0"/>
              <a:t>Mail delivery, storage, pickup</a:t>
            </a:r>
          </a:p>
          <a:p>
            <a:pPr eaLnBrk="1" hangingPunct="1"/>
            <a:r>
              <a:rPr lang="en-US" dirty="0" smtClean="0"/>
              <a:t>Mail servers</a:t>
            </a:r>
          </a:p>
          <a:p>
            <a:pPr lvl="1" eaLnBrk="1" hangingPunct="1"/>
            <a:r>
              <a:rPr lang="en-US" dirty="0" smtClean="0"/>
              <a:t>Communicate with other mail servers</a:t>
            </a:r>
          </a:p>
          <a:p>
            <a:pPr lvl="1" eaLnBrk="1" hangingPunct="1"/>
            <a:r>
              <a:rPr lang="en-US" dirty="0" smtClean="0"/>
              <a:t>Deliver messages, send, receive, store messages</a:t>
            </a:r>
          </a:p>
          <a:p>
            <a:pPr lvl="1" eaLnBrk="1" hangingPunct="1"/>
            <a:r>
              <a:rPr lang="en-US" dirty="0" smtClean="0"/>
              <a:t>Popular programs: Sendmail, Microsoft Exchange Server</a:t>
            </a:r>
          </a:p>
          <a:p>
            <a:pPr eaLnBrk="1" hangingPunct="1"/>
            <a:r>
              <a:rPr lang="en-US" dirty="0" smtClean="0"/>
              <a:t>Mail clients </a:t>
            </a:r>
          </a:p>
          <a:p>
            <a:pPr lvl="1" eaLnBrk="1" hangingPunct="1"/>
            <a:r>
              <a:rPr lang="en-US" dirty="0" smtClean="0"/>
              <a:t>Send and retrieve messages to/from mail servers</a:t>
            </a:r>
          </a:p>
          <a:p>
            <a:pPr lvl="1" eaLnBrk="1" hangingPunct="1"/>
            <a:r>
              <a:rPr lang="en-US" dirty="0" smtClean="0"/>
              <a:t>Popular programs: Microsoft Outlook, Thunderbird</a:t>
            </a:r>
          </a:p>
          <a:p>
            <a:pPr marL="457200" lvl="1" indent="0" eaLnBrk="1" hangingPunct="1">
              <a:buNone/>
            </a:pPr>
            <a:endParaRPr lang="en-US" dirty="0" smtClean="0"/>
          </a:p>
        </p:txBody>
      </p:sp>
      <p:sp>
        <p:nvSpPr>
          <p:cNvPr id="3789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789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1BA28CC6-1708-4647-B166-4C26EBB5AE00}" type="slidenum">
              <a:rPr lang="en-US"/>
              <a:pPr eaLnBrk="1" hangingPunct="1"/>
              <a:t>36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SMTP (Simple Mail Transfer Protocol)</a:t>
            </a:r>
          </a:p>
        </p:txBody>
      </p:sp>
      <p:sp>
        <p:nvSpPr>
          <p:cNvPr id="3891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Protocol responsible for moving messages</a:t>
            </a:r>
          </a:p>
          <a:p>
            <a:pPr lvl="1" eaLnBrk="1" hangingPunct="1"/>
            <a:r>
              <a:rPr lang="en-US" dirty="0" smtClean="0"/>
              <a:t>From one mail server to another</a:t>
            </a:r>
          </a:p>
          <a:p>
            <a:pPr lvl="2" eaLnBrk="1" hangingPunct="1"/>
            <a:r>
              <a:rPr lang="en-US" dirty="0" smtClean="0"/>
              <a:t>Over TCP/IP-based networks</a:t>
            </a:r>
          </a:p>
          <a:p>
            <a:pPr eaLnBrk="1" hangingPunct="1"/>
            <a:r>
              <a:rPr lang="en-US" dirty="0" smtClean="0"/>
              <a:t>Operates at Application layer</a:t>
            </a:r>
          </a:p>
          <a:p>
            <a:pPr lvl="1" eaLnBrk="1" hangingPunct="1"/>
            <a:r>
              <a:rPr lang="en-US" dirty="0" smtClean="0"/>
              <a:t>Relies on TCP at Transport layer</a:t>
            </a:r>
          </a:p>
          <a:p>
            <a:pPr eaLnBrk="1" hangingPunct="1"/>
            <a:r>
              <a:rPr lang="en-US" dirty="0" smtClean="0"/>
              <a:t>Operates from port 25</a:t>
            </a:r>
          </a:p>
          <a:p>
            <a:pPr eaLnBrk="1" hangingPunct="1"/>
            <a:r>
              <a:rPr lang="en-US" dirty="0" smtClean="0"/>
              <a:t>Provides basis for Internet e-mail service</a:t>
            </a:r>
          </a:p>
          <a:p>
            <a:pPr lvl="1" eaLnBrk="1" hangingPunct="1"/>
            <a:r>
              <a:rPr lang="en-US" dirty="0" smtClean="0"/>
              <a:t>Relies on higher-level programs for its instructions</a:t>
            </a:r>
          </a:p>
          <a:p>
            <a:pPr eaLnBrk="1" hangingPunct="1"/>
            <a:r>
              <a:rPr lang="en-US" dirty="0" smtClean="0"/>
              <a:t>Services provide friendly, sophisticated mail interfaces</a:t>
            </a:r>
          </a:p>
        </p:txBody>
      </p:sp>
      <p:sp>
        <p:nvSpPr>
          <p:cNvPr id="38914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891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A651C14D-DE86-40AE-A324-ADB0C9DCCEF9}" type="slidenum">
              <a:rPr lang="en-US"/>
              <a:pPr eaLnBrk="1" hangingPunct="1"/>
              <a:t>37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SMTP (cont’d.)</a:t>
            </a:r>
          </a:p>
        </p:txBody>
      </p:sp>
      <p:sp>
        <p:nvSpPr>
          <p:cNvPr id="3994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Simple subprotocol</a:t>
            </a:r>
          </a:p>
          <a:p>
            <a:pPr lvl="1" eaLnBrk="1" hangingPunct="1"/>
            <a:r>
              <a:rPr lang="en-US" dirty="0" smtClean="0"/>
              <a:t>Transports mail, holds it in a queue</a:t>
            </a:r>
          </a:p>
          <a:p>
            <a:pPr eaLnBrk="1" hangingPunct="1"/>
            <a:r>
              <a:rPr lang="en-US" dirty="0" smtClean="0"/>
              <a:t>Client e-mail configuration</a:t>
            </a:r>
          </a:p>
          <a:p>
            <a:pPr lvl="1" eaLnBrk="1" hangingPunct="1"/>
            <a:r>
              <a:rPr lang="en-US" dirty="0" smtClean="0"/>
              <a:t>Identify user’s SMTP server</a:t>
            </a:r>
          </a:p>
          <a:p>
            <a:pPr lvl="2" eaLnBrk="1" hangingPunct="1"/>
            <a:r>
              <a:rPr lang="en-US" dirty="0" smtClean="0"/>
              <a:t>Use DNS: Identify name only</a:t>
            </a:r>
          </a:p>
          <a:p>
            <a:pPr lvl="1" eaLnBrk="1" hangingPunct="1"/>
            <a:r>
              <a:rPr lang="en-US" dirty="0" smtClean="0"/>
              <a:t>No port definition</a:t>
            </a:r>
          </a:p>
          <a:p>
            <a:pPr lvl="2" eaLnBrk="1" hangingPunct="1"/>
            <a:r>
              <a:rPr lang="en-US" dirty="0" smtClean="0"/>
              <a:t>Client workstation, server assume port 25</a:t>
            </a:r>
          </a:p>
        </p:txBody>
      </p:sp>
      <p:sp>
        <p:nvSpPr>
          <p:cNvPr id="39938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993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C4FFA198-6ACB-45AB-9EC5-ECA2F54B3075}" type="slidenum">
              <a:rPr lang="en-US"/>
              <a:pPr eaLnBrk="1" hangingPunct="1"/>
              <a:t>38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MIME (Multipurpose Internet Mail Extensions)</a:t>
            </a:r>
          </a:p>
        </p:txBody>
      </p:sp>
      <p:sp>
        <p:nvSpPr>
          <p:cNvPr id="4096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SMPT drawback: 1000 ASCII character limit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MIME standard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Encodes, interprets binary files, images, video, non-ASCII character sets within e-mail message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Identifies each mail message element according to content type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Text, graphics, audio, video, multipart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Does not replace SMTP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Works in conjunction with it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Encodes different content types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Fools SMTP</a:t>
            </a:r>
          </a:p>
        </p:txBody>
      </p:sp>
      <p:sp>
        <p:nvSpPr>
          <p:cNvPr id="4096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096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5F48461-3E39-4EA9-ADDD-D3EC41B0793F}" type="slidenum">
              <a:rPr lang="en-US"/>
              <a:pPr eaLnBrk="1" hangingPunct="1"/>
              <a:t>39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Subnetting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Separates network</a:t>
            </a:r>
          </a:p>
          <a:p>
            <a:pPr lvl="1" eaLnBrk="1" hangingPunct="1"/>
            <a:r>
              <a:rPr lang="en-US" dirty="0" smtClean="0"/>
              <a:t>Multiple logically defined segments (subnets)</a:t>
            </a:r>
          </a:p>
          <a:p>
            <a:pPr lvl="2" eaLnBrk="1" hangingPunct="1"/>
            <a:r>
              <a:rPr lang="en-US" dirty="0" smtClean="0"/>
              <a:t>Geographic locations, departmental boundaries, technology types</a:t>
            </a:r>
          </a:p>
          <a:p>
            <a:pPr eaLnBrk="1" hangingPunct="1"/>
            <a:r>
              <a:rPr lang="en-US" dirty="0" smtClean="0"/>
              <a:t>Subnet traffic separated from other subnet traffic</a:t>
            </a:r>
          </a:p>
          <a:p>
            <a:pPr eaLnBrk="1" hangingPunct="1"/>
            <a:r>
              <a:rPr lang="en-US" dirty="0" smtClean="0"/>
              <a:t>Reasons to separate traffic</a:t>
            </a:r>
          </a:p>
          <a:p>
            <a:pPr lvl="1" eaLnBrk="1" hangingPunct="1"/>
            <a:r>
              <a:rPr lang="en-US" dirty="0" smtClean="0"/>
              <a:t>Enhance security</a:t>
            </a:r>
          </a:p>
          <a:p>
            <a:pPr lvl="1" eaLnBrk="1" hangingPunct="1"/>
            <a:r>
              <a:rPr lang="en-US" dirty="0" smtClean="0"/>
              <a:t>Improve performance</a:t>
            </a:r>
          </a:p>
          <a:p>
            <a:pPr lvl="1" eaLnBrk="1" hangingPunct="1"/>
            <a:r>
              <a:rPr lang="en-US" dirty="0" smtClean="0"/>
              <a:t>Simplify troubleshooting</a:t>
            </a:r>
          </a:p>
          <a:p>
            <a:pPr eaLnBrk="1" hangingPunct="1"/>
            <a:endParaRPr lang="en-US" dirty="0" smtClean="0"/>
          </a:p>
        </p:txBody>
      </p:sp>
      <p:sp>
        <p:nvSpPr>
          <p:cNvPr id="717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717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2D2B5C33-354D-4F03-9234-B6696D9E255D}" type="slidenum">
              <a:rPr lang="en-US"/>
              <a:pPr eaLnBrk="1" hangingPunct="1"/>
              <a:t>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(Post Office Protocol)</a:t>
            </a:r>
            <a:endParaRPr lang="en-US" dirty="0" smtClean="0"/>
          </a:p>
        </p:txBody>
      </p:sp>
      <p:sp>
        <p:nvSpPr>
          <p:cNvPr id="4198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93837"/>
            <a:ext cx="8229600" cy="4525963"/>
          </a:xfrm>
        </p:spPr>
        <p:txBody>
          <a:bodyPr/>
          <a:lstStyle/>
          <a:p>
            <a:r>
              <a:rPr lang="en-US" dirty="0" smtClean="0"/>
              <a:t>Application layer protocol</a:t>
            </a:r>
          </a:p>
          <a:p>
            <a:pPr lvl="1"/>
            <a:r>
              <a:rPr lang="en-US" dirty="0" smtClean="0"/>
              <a:t>Retrieve messages from mail server</a:t>
            </a:r>
          </a:p>
          <a:p>
            <a:r>
              <a:rPr lang="en-US" dirty="0" smtClean="0"/>
              <a:t>POP3 (Post Office Protocol, version 3)</a:t>
            </a:r>
          </a:p>
          <a:p>
            <a:pPr lvl="1"/>
            <a:r>
              <a:rPr lang="en-US" dirty="0" smtClean="0"/>
              <a:t>Current, popular version</a:t>
            </a:r>
          </a:p>
          <a:p>
            <a:pPr lvl="1"/>
            <a:r>
              <a:rPr lang="en-US" dirty="0" smtClean="0"/>
              <a:t>Relies on TCP; operates over port 110</a:t>
            </a:r>
          </a:p>
          <a:p>
            <a:pPr lvl="1"/>
            <a:r>
              <a:rPr lang="en-US" dirty="0" smtClean="0"/>
              <a:t>Store-and-forward type of service</a:t>
            </a:r>
          </a:p>
          <a:p>
            <a:r>
              <a:rPr lang="en-US" dirty="0" smtClean="0"/>
              <a:t>Advantages</a:t>
            </a:r>
          </a:p>
          <a:p>
            <a:pPr lvl="1"/>
            <a:r>
              <a:rPr lang="en-US" dirty="0" smtClean="0"/>
              <a:t>Minimizes server resources</a:t>
            </a:r>
          </a:p>
          <a:p>
            <a:pPr lvl="2"/>
            <a:r>
              <a:rPr lang="en-US" dirty="0" smtClean="0"/>
              <a:t>Mail deleted from server after retrieval (disadvantage for mobile users)</a:t>
            </a:r>
          </a:p>
          <a:p>
            <a:pPr lvl="1"/>
            <a:r>
              <a:rPr lang="en-US" dirty="0" smtClean="0"/>
              <a:t>Mail server, client applications support POP3</a:t>
            </a:r>
            <a:endParaRPr lang="en-US" dirty="0" smtClean="0"/>
          </a:p>
        </p:txBody>
      </p:sp>
      <p:sp>
        <p:nvSpPr>
          <p:cNvPr id="41986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 smtClean="0"/>
              <a:t>Network+ Guide to Networks</a:t>
            </a:r>
            <a:r>
              <a:rPr lang="en-US" dirty="0"/>
              <a:t>, 6</a:t>
            </a:r>
            <a:r>
              <a:rPr lang="en-US" baseline="30000" dirty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1987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D64AABE-74C3-442B-819D-84B5A18A4C46}" type="slidenum">
              <a:rPr lang="en-US" smtClean="0"/>
              <a:pPr/>
              <a:t>40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IMAP (Internet Message Access Protocol)</a:t>
            </a:r>
          </a:p>
        </p:txBody>
      </p:sp>
      <p:sp>
        <p:nvSpPr>
          <p:cNvPr id="4301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More sophisticated alternative to POP3</a:t>
            </a:r>
          </a:p>
          <a:p>
            <a:pPr eaLnBrk="1" hangingPunct="1"/>
            <a:r>
              <a:rPr lang="en-US" dirty="0" smtClean="0"/>
              <a:t>IMAP4: current version</a:t>
            </a:r>
          </a:p>
          <a:p>
            <a:pPr eaLnBrk="1" hangingPunct="1"/>
            <a:r>
              <a:rPr lang="en-US" dirty="0" smtClean="0"/>
              <a:t>Advantages</a:t>
            </a:r>
          </a:p>
          <a:p>
            <a:pPr lvl="1" eaLnBrk="1" hangingPunct="1"/>
            <a:r>
              <a:rPr lang="en-US" dirty="0" smtClean="0"/>
              <a:t>Replace POP3 without having to change e-mail programs</a:t>
            </a:r>
          </a:p>
          <a:p>
            <a:pPr lvl="1" eaLnBrk="1" hangingPunct="1"/>
            <a:r>
              <a:rPr lang="en-US" dirty="0" smtClean="0"/>
              <a:t>E-mail stays on server after retrieval</a:t>
            </a:r>
          </a:p>
          <a:p>
            <a:pPr lvl="2" eaLnBrk="1" hangingPunct="1"/>
            <a:r>
              <a:rPr lang="en-US" dirty="0" smtClean="0"/>
              <a:t>Good for mobile users</a:t>
            </a:r>
          </a:p>
        </p:txBody>
      </p:sp>
      <p:sp>
        <p:nvSpPr>
          <p:cNvPr id="4301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301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EFA0CB5F-F580-45C8-806B-12D8AA1A8B7B}" type="slidenum">
              <a:rPr lang="en-US"/>
              <a:pPr eaLnBrk="1" hangingPunct="1"/>
              <a:t>41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IMAP (cont’d.)</a:t>
            </a:r>
          </a:p>
        </p:txBody>
      </p:sp>
      <p:sp>
        <p:nvSpPr>
          <p:cNvPr id="4403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Features</a:t>
            </a:r>
          </a:p>
          <a:p>
            <a:pPr lvl="1" eaLnBrk="1" hangingPunct="1"/>
            <a:r>
              <a:rPr lang="en-US" dirty="0" smtClean="0"/>
              <a:t>Users can retrieve all or portion of mail message</a:t>
            </a:r>
          </a:p>
          <a:p>
            <a:pPr lvl="1" eaLnBrk="1" hangingPunct="1"/>
            <a:r>
              <a:rPr lang="en-US" dirty="0" smtClean="0"/>
              <a:t>Users can review messages and delete them</a:t>
            </a:r>
          </a:p>
          <a:p>
            <a:pPr lvl="2" eaLnBrk="1" hangingPunct="1"/>
            <a:r>
              <a:rPr lang="en-US" dirty="0" smtClean="0"/>
              <a:t>While messages remain on server</a:t>
            </a:r>
          </a:p>
          <a:p>
            <a:pPr lvl="1" eaLnBrk="1" hangingPunct="1"/>
            <a:r>
              <a:rPr lang="en-US" dirty="0" smtClean="0"/>
              <a:t>Users can create sophisticated methods of organizing messages on server</a:t>
            </a:r>
          </a:p>
          <a:p>
            <a:pPr lvl="1" eaLnBrk="1" hangingPunct="1"/>
            <a:r>
              <a:rPr lang="en-US" dirty="0" smtClean="0"/>
              <a:t>Users can share mailbox in central location</a:t>
            </a:r>
          </a:p>
        </p:txBody>
      </p:sp>
      <p:sp>
        <p:nvSpPr>
          <p:cNvPr id="44034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403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2B1A9639-86F2-4957-8C9C-EAA085C8163C}" type="slidenum">
              <a:rPr lang="en-US"/>
              <a:pPr eaLnBrk="1" hangingPunct="1"/>
              <a:t>42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IMAP (cont’d.)</a:t>
            </a:r>
          </a:p>
        </p:txBody>
      </p:sp>
      <p:sp>
        <p:nvSpPr>
          <p:cNvPr id="4506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Disadvantages</a:t>
            </a:r>
          </a:p>
          <a:p>
            <a:pPr lvl="1" eaLnBrk="1" hangingPunct="1"/>
            <a:r>
              <a:rPr lang="en-US" dirty="0" smtClean="0"/>
              <a:t>Requires more storage space, processing resources than POP servers</a:t>
            </a:r>
          </a:p>
          <a:p>
            <a:pPr lvl="1" eaLnBrk="1" hangingPunct="1"/>
            <a:r>
              <a:rPr lang="en-US" dirty="0" smtClean="0"/>
              <a:t>Network managers must watch user allocations closely</a:t>
            </a:r>
          </a:p>
          <a:p>
            <a:pPr lvl="1" eaLnBrk="1" hangingPunct="1"/>
            <a:r>
              <a:rPr lang="en-US" dirty="0" smtClean="0"/>
              <a:t>IMAP4 server failure</a:t>
            </a:r>
          </a:p>
          <a:p>
            <a:pPr lvl="2" eaLnBrk="1" hangingPunct="1"/>
            <a:r>
              <a:rPr lang="en-US" dirty="0" smtClean="0"/>
              <a:t>Users cannot access mail</a:t>
            </a:r>
          </a:p>
        </p:txBody>
      </p:sp>
      <p:sp>
        <p:nvSpPr>
          <p:cNvPr id="45058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505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A8BDE46F-999B-4D18-AE82-6D5168162649}" type="slidenum">
              <a:rPr lang="en-US"/>
              <a:pPr eaLnBrk="1" hangingPunct="1"/>
              <a:t>43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Additional TCP/IP Utilities</a:t>
            </a:r>
          </a:p>
        </p:txBody>
      </p:sp>
      <p:sp>
        <p:nvSpPr>
          <p:cNvPr id="4608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TCP/IP transmission process</a:t>
            </a:r>
          </a:p>
          <a:p>
            <a:pPr lvl="1" eaLnBrk="1" hangingPunct="1"/>
            <a:r>
              <a:rPr lang="en-US" dirty="0" smtClean="0"/>
              <a:t>Many points of failure</a:t>
            </a:r>
          </a:p>
          <a:p>
            <a:pPr lvl="2" eaLnBrk="1" hangingPunct="1"/>
            <a:r>
              <a:rPr lang="en-US" dirty="0" smtClean="0"/>
              <a:t>Increase with network size, distance</a:t>
            </a:r>
          </a:p>
          <a:p>
            <a:pPr eaLnBrk="1" hangingPunct="1"/>
            <a:r>
              <a:rPr lang="en-US" dirty="0" smtClean="0"/>
              <a:t>Utilities</a:t>
            </a:r>
          </a:p>
          <a:p>
            <a:pPr lvl="1" eaLnBrk="1" hangingPunct="1"/>
            <a:r>
              <a:rPr lang="en-US" dirty="0" smtClean="0"/>
              <a:t>Help track down most TCP/IP-related problems</a:t>
            </a:r>
          </a:p>
          <a:p>
            <a:pPr lvl="1" eaLnBrk="1" hangingPunct="1"/>
            <a:r>
              <a:rPr lang="en-US" dirty="0" smtClean="0"/>
              <a:t>Help discover information about node, network</a:t>
            </a:r>
          </a:p>
          <a:p>
            <a:pPr eaLnBrk="1" hangingPunct="1"/>
            <a:r>
              <a:rPr lang="en-US" dirty="0" smtClean="0"/>
              <a:t>Nearly all TCP/IP utilities</a:t>
            </a:r>
          </a:p>
          <a:p>
            <a:pPr lvl="1" eaLnBrk="1" hangingPunct="1"/>
            <a:r>
              <a:rPr lang="en-US" dirty="0" smtClean="0"/>
              <a:t>Accessible from command prompt</a:t>
            </a:r>
          </a:p>
          <a:p>
            <a:pPr lvl="1" eaLnBrk="1" hangingPunct="1"/>
            <a:r>
              <a:rPr lang="en-US" dirty="0" smtClean="0"/>
              <a:t>Syntax differs per operating system</a:t>
            </a:r>
          </a:p>
        </p:txBody>
      </p:sp>
      <p:sp>
        <p:nvSpPr>
          <p:cNvPr id="4608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608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82BC76B-D390-4107-9D70-0AF42DE86970}" type="slidenum">
              <a:rPr lang="en-US"/>
              <a:pPr eaLnBrk="1" hangingPunct="1"/>
              <a:t>44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Ipconfig</a:t>
            </a:r>
          </a:p>
        </p:txBody>
      </p:sp>
      <p:sp>
        <p:nvSpPr>
          <p:cNvPr id="4710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Command-line utility providing network adapter information</a:t>
            </a:r>
          </a:p>
          <a:p>
            <a:pPr lvl="1" eaLnBrk="1" hangingPunct="1"/>
            <a:r>
              <a:rPr lang="en-US" dirty="0" smtClean="0"/>
              <a:t>IP address, subnet mask, default gateway</a:t>
            </a:r>
          </a:p>
          <a:p>
            <a:pPr eaLnBrk="1" hangingPunct="1"/>
            <a:r>
              <a:rPr lang="en-US" dirty="0" smtClean="0"/>
              <a:t>Windows operating system tool</a:t>
            </a:r>
          </a:p>
          <a:p>
            <a:pPr lvl="1" eaLnBrk="1" hangingPunct="1"/>
            <a:r>
              <a:rPr lang="en-US" dirty="0" smtClean="0"/>
              <a:t>Command prompt window</a:t>
            </a:r>
          </a:p>
          <a:p>
            <a:pPr lvl="2" eaLnBrk="1" hangingPunct="1"/>
            <a:r>
              <a:rPr lang="en-US" dirty="0" smtClean="0"/>
              <a:t>Type </a:t>
            </a:r>
            <a:r>
              <a:rPr lang="en-US" dirty="0" smtClean="0">
                <a:latin typeface="Courier New" pitchFamily="49" charset="0"/>
              </a:rPr>
              <a:t>ipconfig</a:t>
            </a:r>
            <a:r>
              <a:rPr lang="en-US" dirty="0" smtClean="0"/>
              <a:t> and press Enter</a:t>
            </a:r>
          </a:p>
          <a:p>
            <a:pPr lvl="1" eaLnBrk="1" hangingPunct="1"/>
            <a:r>
              <a:rPr lang="en-US" dirty="0" smtClean="0"/>
              <a:t>Switches manage TCP/IP settings</a:t>
            </a:r>
          </a:p>
          <a:p>
            <a:pPr lvl="2" eaLnBrk="1" hangingPunct="1"/>
            <a:r>
              <a:rPr lang="en-US" dirty="0" smtClean="0"/>
              <a:t>Forward slash ( / ) precedes command switches</a:t>
            </a:r>
          </a:p>
          <a:p>
            <a:pPr eaLnBrk="1" hangingPunct="1"/>
            <a:r>
              <a:rPr lang="en-US" dirty="0" smtClean="0"/>
              <a:t>Requires administrator rights </a:t>
            </a:r>
          </a:p>
          <a:p>
            <a:pPr lvl="1" eaLnBrk="1" hangingPunct="1"/>
            <a:r>
              <a:rPr lang="en-US" dirty="0" smtClean="0"/>
              <a:t>To change workstation’s IP configuration</a:t>
            </a:r>
          </a:p>
        </p:txBody>
      </p:sp>
      <p:sp>
        <p:nvSpPr>
          <p:cNvPr id="4710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710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A2F11165-FDE7-4450-B2EF-856F419CA506}" type="slidenum">
              <a:rPr lang="en-US"/>
              <a:pPr eaLnBrk="1" hangingPunct="1"/>
              <a:t>45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762000"/>
            <a:ext cx="5010150" cy="45174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600200" y="5360679"/>
            <a:ext cx="6865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9-12 Output of an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ipconfig</a:t>
            </a:r>
            <a:r>
              <a:rPr lang="en-US" sz="1600" dirty="0" smtClean="0"/>
              <a:t> command on a Windows workstation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600200" y="5684045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857153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Ifconfig</a:t>
            </a:r>
          </a:p>
        </p:txBody>
      </p:sp>
      <p:sp>
        <p:nvSpPr>
          <p:cNvPr id="4915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Utility used on UNIX and Linux systems</a:t>
            </a:r>
          </a:p>
          <a:p>
            <a:pPr lvl="1" eaLnBrk="1" hangingPunct="1"/>
            <a:r>
              <a:rPr lang="en-US" dirty="0" smtClean="0"/>
              <a:t>Modify TCP/IP network interface settings</a:t>
            </a:r>
          </a:p>
          <a:p>
            <a:pPr lvl="1" eaLnBrk="1" hangingPunct="1"/>
            <a:r>
              <a:rPr lang="en-US" dirty="0" smtClean="0"/>
              <a:t>Release, renew DHCP-assigned addresses</a:t>
            </a:r>
          </a:p>
          <a:p>
            <a:pPr lvl="1" eaLnBrk="1" hangingPunct="1"/>
            <a:r>
              <a:rPr lang="en-US" dirty="0" smtClean="0"/>
              <a:t>Check TCP/IP setting status</a:t>
            </a:r>
          </a:p>
          <a:p>
            <a:pPr lvl="1" eaLnBrk="1" hangingPunct="1"/>
            <a:r>
              <a:rPr lang="en-US" dirty="0" smtClean="0"/>
              <a:t>Runs at UNIX, Linux system starts</a:t>
            </a:r>
          </a:p>
          <a:p>
            <a:pPr lvl="2" eaLnBrk="1" hangingPunct="1"/>
            <a:r>
              <a:rPr lang="en-US" dirty="0" smtClean="0"/>
              <a:t>Establishes computer TCP/IP configuration</a:t>
            </a:r>
          </a:p>
          <a:p>
            <a:pPr eaLnBrk="1" hangingPunct="1"/>
            <a:r>
              <a:rPr lang="en-US" dirty="0" smtClean="0"/>
              <a:t>Used alone or with switches</a:t>
            </a:r>
          </a:p>
          <a:p>
            <a:pPr lvl="1" eaLnBrk="1" hangingPunct="1"/>
            <a:r>
              <a:rPr lang="en-US" dirty="0" smtClean="0"/>
              <a:t>Uses hyphen ( - ) before some switches</a:t>
            </a:r>
          </a:p>
          <a:p>
            <a:pPr lvl="1" eaLnBrk="1" hangingPunct="1"/>
            <a:r>
              <a:rPr lang="en-US" dirty="0" smtClean="0"/>
              <a:t>No  preceding character for other switches</a:t>
            </a:r>
          </a:p>
        </p:txBody>
      </p:sp>
      <p:sp>
        <p:nvSpPr>
          <p:cNvPr id="49154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915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CED3CC7-03B9-4573-AC37-2FE91D38C470}" type="slidenum">
              <a:rPr lang="en-US"/>
              <a:pPr eaLnBrk="1" hangingPunct="1"/>
              <a:t>47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84042" y="5536722"/>
            <a:ext cx="5775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9-13 Detailed information available through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ifconfig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784042" y="5863851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98441"/>
            <a:ext cx="6753225" cy="5311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4039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Netstat</a:t>
            </a:r>
          </a:p>
        </p:txBody>
      </p:sp>
      <p:sp>
        <p:nvSpPr>
          <p:cNvPr id="5120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Displays TCP/IP statistics, component details, host connections</a:t>
            </a:r>
          </a:p>
          <a:p>
            <a:pPr eaLnBrk="1" hangingPunct="1"/>
            <a:r>
              <a:rPr lang="en-US" dirty="0" smtClean="0"/>
              <a:t>Used without switches</a:t>
            </a:r>
          </a:p>
          <a:p>
            <a:pPr lvl="1" eaLnBrk="1" hangingPunct="1"/>
            <a:r>
              <a:rPr lang="en-US" dirty="0" smtClean="0"/>
              <a:t>Displays active TCP/IP connections on machine</a:t>
            </a:r>
          </a:p>
          <a:p>
            <a:pPr eaLnBrk="1" hangingPunct="1"/>
            <a:r>
              <a:rPr lang="en-US" dirty="0" smtClean="0"/>
              <a:t>Can be used with switches</a:t>
            </a:r>
          </a:p>
        </p:txBody>
      </p:sp>
      <p:sp>
        <p:nvSpPr>
          <p:cNvPr id="5120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120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59E08C2-1D3B-4F27-9AAC-708DFAF44BAB}" type="slidenum">
              <a:rPr lang="en-US"/>
              <a:pPr eaLnBrk="1" hangingPunct="1"/>
              <a:t>49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Subnetting (cont’d.)</a:t>
            </a:r>
          </a:p>
        </p:txBody>
      </p:sp>
      <p:sp>
        <p:nvSpPr>
          <p:cNvPr id="819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Classful </a:t>
            </a:r>
            <a:r>
              <a:rPr lang="en-US" dirty="0" smtClean="0"/>
              <a:t>addressing </a:t>
            </a:r>
            <a:r>
              <a:rPr lang="en-US" dirty="0"/>
              <a:t>in </a:t>
            </a:r>
            <a:r>
              <a:rPr lang="en-US" dirty="0" smtClean="0"/>
              <a:t>IPv4</a:t>
            </a:r>
          </a:p>
          <a:p>
            <a:pPr lvl="1"/>
            <a:r>
              <a:rPr lang="en-US" dirty="0" smtClean="0"/>
              <a:t>First</a:t>
            </a:r>
            <a:r>
              <a:rPr lang="en-US" dirty="0"/>
              <a:t>, simplest IPv4 addressing type</a:t>
            </a:r>
          </a:p>
          <a:p>
            <a:pPr lvl="1"/>
            <a:r>
              <a:rPr lang="en-US" dirty="0" smtClean="0"/>
              <a:t>Adheres to network class distinctions</a:t>
            </a:r>
          </a:p>
          <a:p>
            <a:pPr lvl="1"/>
            <a:r>
              <a:rPr lang="en-US" dirty="0" smtClean="0"/>
              <a:t>Recognizes Class A, B, C addresses</a:t>
            </a:r>
          </a:p>
          <a:p>
            <a:pPr eaLnBrk="1" hangingPunct="1"/>
            <a:r>
              <a:rPr lang="en-US" dirty="0"/>
              <a:t>Drawbacks</a:t>
            </a:r>
          </a:p>
          <a:p>
            <a:pPr lvl="1" eaLnBrk="1" hangingPunct="1"/>
            <a:r>
              <a:rPr lang="en-US" dirty="0"/>
              <a:t>Fixed network ID size limits number of network hosts</a:t>
            </a:r>
          </a:p>
          <a:p>
            <a:pPr lvl="1" eaLnBrk="1" hangingPunct="1"/>
            <a:r>
              <a:rPr lang="en-US" dirty="0"/>
              <a:t>Difficult to separate traffic from various parts of a </a:t>
            </a:r>
            <a:r>
              <a:rPr lang="en-US" dirty="0" smtClean="0"/>
              <a:t>network</a:t>
            </a:r>
            <a:endParaRPr lang="en-US" b="1" dirty="0"/>
          </a:p>
        </p:txBody>
      </p:sp>
      <p:sp>
        <p:nvSpPr>
          <p:cNvPr id="819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819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4920E16-52C7-4EFD-8B18-70D2F4A5516D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86000" y="5522158"/>
            <a:ext cx="47115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9-14 Output of a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netstat –a </a:t>
            </a:r>
            <a:r>
              <a:rPr lang="en-US" sz="1600" dirty="0"/>
              <a:t>command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91862" y="5851301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8368" y="609600"/>
            <a:ext cx="6181725" cy="4724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730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Nbtstat</a:t>
            </a:r>
          </a:p>
        </p:txBody>
      </p:sp>
      <p:sp>
        <p:nvSpPr>
          <p:cNvPr id="5325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NetBIOS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Protocol runs in Session and Transport layers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Associates NetBIOS names with workstations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Not routable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Can be made routable by encapsulation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Nbtstat utility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Provides information about NetBIOS statistics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Resolves NetBIOS names to IP addresses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Useful only on Windows-based operating systems and NetBIOS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Limited use as TCP/IP diagnostic utility</a:t>
            </a:r>
          </a:p>
        </p:txBody>
      </p:sp>
      <p:sp>
        <p:nvSpPr>
          <p:cNvPr id="5325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325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ABABA2B-1C35-4800-B6F2-349FF1FF99CB}" type="slidenum">
              <a:rPr lang="en-US"/>
              <a:pPr eaLnBrk="1" hangingPunct="1"/>
              <a:t>51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Hostname, Host, and Nslookup</a:t>
            </a:r>
          </a:p>
        </p:txBody>
      </p:sp>
      <p:sp>
        <p:nvSpPr>
          <p:cNvPr id="5427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Hostname utility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Provides client’s host name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Administrator may change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Host utility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Learn IP address from host name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No switches: returns host IP address or host name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Nslookup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Query DNS database from any network computer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Find the device host name by specifying its IP address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Verify host configured correctly; troubleshoot DNS resolution problems</a:t>
            </a:r>
          </a:p>
        </p:txBody>
      </p:sp>
      <p:sp>
        <p:nvSpPr>
          <p:cNvPr id="54274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427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07959E78-01A4-495A-B72B-7D98671945FF}" type="slidenum">
              <a:rPr lang="en-US"/>
              <a:pPr eaLnBrk="1" hangingPunct="1"/>
              <a:t>52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86000" y="4953589"/>
            <a:ext cx="5027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9-15 Output of a simple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nslookup </a:t>
            </a:r>
            <a:r>
              <a:rPr lang="en-US" sz="1600" dirty="0"/>
              <a:t>command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21170" y="5292143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617" y="1066800"/>
            <a:ext cx="653415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849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</a:t>
            </a:r>
            <a:endParaRPr lang="en-US" dirty="0" smtClean="0"/>
          </a:p>
        </p:txBody>
      </p:sp>
      <p:sp>
        <p:nvSpPr>
          <p:cNvPr id="5632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Domain information groper</a:t>
            </a:r>
          </a:p>
          <a:p>
            <a:r>
              <a:rPr lang="en-US" dirty="0" smtClean="0"/>
              <a:t>Similar to nslookup</a:t>
            </a:r>
          </a:p>
          <a:p>
            <a:pPr lvl="1"/>
            <a:r>
              <a:rPr lang="en-US" dirty="0" smtClean="0"/>
              <a:t>Query DNS database</a:t>
            </a:r>
          </a:p>
          <a:p>
            <a:pPr lvl="1"/>
            <a:r>
              <a:rPr lang="en-US" dirty="0" smtClean="0"/>
              <a:t>Find specific IP address host name</a:t>
            </a:r>
          </a:p>
          <a:p>
            <a:r>
              <a:rPr lang="en-US" dirty="0" smtClean="0"/>
              <a:t>Useful for diagnosing DNS problems</a:t>
            </a:r>
          </a:p>
          <a:p>
            <a:r>
              <a:rPr lang="en-US" dirty="0" smtClean="0"/>
              <a:t>Dig utility provides more detailed information than nslookup</a:t>
            </a:r>
          </a:p>
          <a:p>
            <a:r>
              <a:rPr lang="en-US" dirty="0" smtClean="0"/>
              <a:t>Flexible: two dozen switches</a:t>
            </a:r>
          </a:p>
          <a:p>
            <a:r>
              <a:rPr lang="en-US" dirty="0" smtClean="0"/>
              <a:t>Included with UNIX, Linux operating systems</a:t>
            </a:r>
          </a:p>
          <a:p>
            <a:r>
              <a:rPr lang="en-US" dirty="0" smtClean="0"/>
              <a:t>Windows system: must obtain third party code</a:t>
            </a:r>
            <a:endParaRPr lang="en-US" dirty="0" smtClean="0"/>
          </a:p>
        </p:txBody>
      </p:sp>
      <p:sp>
        <p:nvSpPr>
          <p:cNvPr id="56322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 smtClean="0"/>
              <a:t>Network+ Guide to Networks</a:t>
            </a:r>
            <a:r>
              <a:rPr lang="en-US" dirty="0"/>
              <a:t>, 6</a:t>
            </a:r>
            <a:r>
              <a:rPr lang="en-US" baseline="30000" dirty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6323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4D5FF46E-FAE9-4F16-90D8-69549CDB8A73}" type="slidenum">
              <a:rPr lang="en-US" smtClean="0"/>
              <a:pPr/>
              <a:t>54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90800" y="5528846"/>
            <a:ext cx="44101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9-16 Output of a simple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dig </a:t>
            </a:r>
            <a:r>
              <a:rPr lang="en-US" sz="1600" dirty="0"/>
              <a:t>command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90800" y="5867400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941" y="239782"/>
            <a:ext cx="6819900" cy="53066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830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Traceroute (Tracert)</a:t>
            </a:r>
          </a:p>
        </p:txBody>
      </p:sp>
      <p:sp>
        <p:nvSpPr>
          <p:cNvPr id="5939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Windows-based systems: tracert</a:t>
            </a:r>
          </a:p>
          <a:p>
            <a:pPr eaLnBrk="1" hangingPunct="1"/>
            <a:r>
              <a:rPr lang="en-US" dirty="0" smtClean="0"/>
              <a:t>Linux systems: tracepath</a:t>
            </a:r>
          </a:p>
          <a:p>
            <a:pPr eaLnBrk="1" hangingPunct="1"/>
            <a:r>
              <a:rPr lang="en-US" dirty="0" smtClean="0"/>
              <a:t>ICMP ECHO requests</a:t>
            </a:r>
          </a:p>
          <a:p>
            <a:pPr lvl="1" eaLnBrk="1" hangingPunct="1"/>
            <a:r>
              <a:rPr lang="en-US" dirty="0" smtClean="0"/>
              <a:t>Trace path from one networked node to another</a:t>
            </a:r>
          </a:p>
          <a:p>
            <a:pPr lvl="1" eaLnBrk="1" hangingPunct="1"/>
            <a:r>
              <a:rPr lang="en-US" dirty="0" smtClean="0"/>
              <a:t>Identifying all intermediate hops between two nodes</a:t>
            </a:r>
          </a:p>
          <a:p>
            <a:pPr eaLnBrk="1" hangingPunct="1"/>
            <a:r>
              <a:rPr lang="en-US" dirty="0" smtClean="0"/>
              <a:t>Transmits UDP datagrams to specified destination</a:t>
            </a:r>
          </a:p>
          <a:p>
            <a:pPr lvl="1" eaLnBrk="1" hangingPunct="1"/>
            <a:r>
              <a:rPr lang="en-US" dirty="0" smtClean="0"/>
              <a:t>Using either IP address or host name</a:t>
            </a:r>
          </a:p>
          <a:p>
            <a:pPr lvl="2" eaLnBrk="1" hangingPunct="1"/>
            <a:r>
              <a:rPr lang="en-US" dirty="0" smtClean="0"/>
              <a:t>To identify destination</a:t>
            </a:r>
          </a:p>
          <a:p>
            <a:pPr eaLnBrk="1" hangingPunct="1"/>
            <a:r>
              <a:rPr lang="en-US" dirty="0" smtClean="0"/>
              <a:t>Several switches available</a:t>
            </a:r>
          </a:p>
        </p:txBody>
      </p:sp>
      <p:sp>
        <p:nvSpPr>
          <p:cNvPr id="59394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5939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3990CE87-D443-45C6-ACF8-C215100E1DFB}" type="slidenum">
              <a:rPr lang="en-US"/>
              <a:pPr eaLnBrk="1" hangingPunct="1"/>
              <a:t>56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55631" y="4953000"/>
            <a:ext cx="46249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9-17 Output of a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traceroute </a:t>
            </a:r>
            <a:r>
              <a:rPr lang="en-US" sz="1600" dirty="0" smtClean="0"/>
              <a:t>command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620108" y="5291554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066800"/>
            <a:ext cx="8092952" cy="3797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67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Mtr (my traceroute)</a:t>
            </a:r>
          </a:p>
        </p:txBody>
      </p:sp>
      <p:sp>
        <p:nvSpPr>
          <p:cNvPr id="6144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Comes with UNIX, Linux operating systems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Route discovery, analysis utility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Combines ping, traceroute functions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Output: easy-to-read chart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Simplest form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>
                <a:latin typeface="Courier New" pitchFamily="49" charset="0"/>
              </a:rPr>
              <a:t>mtr ip_address</a:t>
            </a:r>
            <a:r>
              <a:rPr lang="en-US" dirty="0" smtClean="0"/>
              <a:t> or </a:t>
            </a:r>
            <a:r>
              <a:rPr lang="en-US" dirty="0" smtClean="0">
                <a:latin typeface="Courier New" pitchFamily="49" charset="0"/>
              </a:rPr>
              <a:t>mtr host_name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Run continuously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Stop with Ctrl+C or add limiting option to command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Number of switches refine functioning, output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Results misleading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If devices prevented from responding to ICMP traffic</a:t>
            </a:r>
          </a:p>
        </p:txBody>
      </p:sp>
      <p:sp>
        <p:nvSpPr>
          <p:cNvPr id="6144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6144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819F2E6-7F92-4647-913E-31009DEF9018}" type="slidenum">
              <a:rPr lang="en-US"/>
              <a:pPr eaLnBrk="1" hangingPunct="1"/>
              <a:t>58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Mtr (my traceroute)</a:t>
            </a:r>
          </a:p>
        </p:txBody>
      </p:sp>
      <p:sp>
        <p:nvSpPr>
          <p:cNvPr id="6246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Windows operating systems</a:t>
            </a:r>
          </a:p>
          <a:p>
            <a:pPr lvl="1" eaLnBrk="1" hangingPunct="1"/>
            <a:r>
              <a:rPr lang="en-US" dirty="0" smtClean="0">
                <a:latin typeface="Courier New" pitchFamily="49" charset="0"/>
              </a:rPr>
              <a:t>Pathping</a:t>
            </a:r>
            <a:r>
              <a:rPr lang="en-US" dirty="0" smtClean="0"/>
              <a:t> program as command-line utility</a:t>
            </a:r>
          </a:p>
          <a:p>
            <a:pPr lvl="1" eaLnBrk="1" hangingPunct="1"/>
            <a:r>
              <a:rPr lang="en-US" dirty="0" smtClean="0"/>
              <a:t>Similar switches to </a:t>
            </a:r>
            <a:r>
              <a:rPr lang="en-US" dirty="0" smtClean="0">
                <a:latin typeface="Courier New" pitchFamily="49" charset="0"/>
              </a:rPr>
              <a:t>mtr</a:t>
            </a:r>
          </a:p>
          <a:p>
            <a:pPr lvl="1" eaLnBrk="1" hangingPunct="1"/>
            <a:r>
              <a:rPr lang="en-US" dirty="0" smtClean="0">
                <a:latin typeface="Courier New" pitchFamily="49" charset="0"/>
              </a:rPr>
              <a:t>Pathping</a:t>
            </a:r>
            <a:r>
              <a:rPr lang="en-US" dirty="0" smtClean="0"/>
              <a:t> output differs slightly</a:t>
            </a:r>
          </a:p>
          <a:p>
            <a:pPr lvl="2" eaLnBrk="1" hangingPunct="1"/>
            <a:r>
              <a:rPr lang="en-US" dirty="0" smtClean="0"/>
              <a:t>Displays path first</a:t>
            </a:r>
          </a:p>
          <a:p>
            <a:pPr lvl="2" eaLnBrk="1" hangingPunct="1"/>
            <a:r>
              <a:rPr lang="en-US" dirty="0" smtClean="0"/>
              <a:t>Then issues hundreds of ICMP ECHO requests before revealing reply, packet loss statistics</a:t>
            </a:r>
          </a:p>
        </p:txBody>
      </p:sp>
      <p:sp>
        <p:nvSpPr>
          <p:cNvPr id="6246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6246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8A526540-89C4-46E3-AF8E-166CB06116EC}" type="slidenum">
              <a:rPr lang="en-US"/>
              <a:pPr eaLnBrk="1" hangingPunct="1"/>
              <a:t>59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Subnetting (cont’d.)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0A122DD-8648-4F1C-AB2F-1F352CDC9080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" y="1600200"/>
            <a:ext cx="7648575" cy="3773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436237" y="5516610"/>
            <a:ext cx="6330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 Network and host information in classful IPv4 addressing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459683" y="5829558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66393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05917" y="5101026"/>
            <a:ext cx="39324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9-18 Output of the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mtr </a:t>
            </a:r>
            <a:r>
              <a:rPr lang="en-US" sz="1600" dirty="0" smtClean="0"/>
              <a:t>command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705917" y="5363984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474" y="902396"/>
            <a:ext cx="7924800" cy="40506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986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Route</a:t>
            </a:r>
          </a:p>
        </p:txBody>
      </p:sp>
      <p:sp>
        <p:nvSpPr>
          <p:cNvPr id="6451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Route utility</a:t>
            </a:r>
          </a:p>
          <a:p>
            <a:pPr lvl="1" eaLnBrk="1" hangingPunct="1"/>
            <a:r>
              <a:rPr lang="en-US" dirty="0" smtClean="0"/>
              <a:t>Shows host’s routing table</a:t>
            </a:r>
          </a:p>
          <a:p>
            <a:pPr eaLnBrk="1" hangingPunct="1"/>
            <a:r>
              <a:rPr lang="en-US" dirty="0" smtClean="0"/>
              <a:t>UNIX or Linux system</a:t>
            </a:r>
          </a:p>
          <a:p>
            <a:pPr lvl="1" eaLnBrk="1" hangingPunct="1"/>
            <a:r>
              <a:rPr lang="en-US" dirty="0" smtClean="0"/>
              <a:t>Type </a:t>
            </a:r>
            <a:r>
              <a:rPr lang="en-US" dirty="0" smtClean="0">
                <a:latin typeface="Courier New" pitchFamily="49" charset="0"/>
              </a:rPr>
              <a:t>route</a:t>
            </a:r>
            <a:r>
              <a:rPr lang="en-US" dirty="0" smtClean="0"/>
              <a:t> and press Enter</a:t>
            </a:r>
          </a:p>
          <a:p>
            <a:pPr eaLnBrk="1" hangingPunct="1"/>
            <a:r>
              <a:rPr lang="en-US" dirty="0" smtClean="0"/>
              <a:t>Windows-based system</a:t>
            </a:r>
          </a:p>
          <a:p>
            <a:pPr lvl="1" eaLnBrk="1" hangingPunct="1"/>
            <a:r>
              <a:rPr lang="en-US" dirty="0" smtClean="0"/>
              <a:t>Type </a:t>
            </a:r>
            <a:r>
              <a:rPr lang="en-US" dirty="0" smtClean="0">
                <a:latin typeface="Courier New" pitchFamily="49" charset="0"/>
              </a:rPr>
              <a:t>route print</a:t>
            </a:r>
            <a:r>
              <a:rPr lang="en-US" dirty="0" smtClean="0"/>
              <a:t> and press Enter</a:t>
            </a:r>
          </a:p>
          <a:p>
            <a:pPr eaLnBrk="1" hangingPunct="1"/>
            <a:r>
              <a:rPr lang="en-US" dirty="0" smtClean="0"/>
              <a:t>Cisco-brand router</a:t>
            </a:r>
          </a:p>
          <a:p>
            <a:pPr lvl="1" eaLnBrk="1" hangingPunct="1"/>
            <a:r>
              <a:rPr lang="en-US" dirty="0" smtClean="0"/>
              <a:t>Type </a:t>
            </a:r>
            <a:r>
              <a:rPr lang="en-US" dirty="0" smtClean="0">
                <a:latin typeface="Courier New" pitchFamily="49" charset="0"/>
              </a:rPr>
              <a:t>show ip route</a:t>
            </a:r>
            <a:r>
              <a:rPr lang="en-US" dirty="0" smtClean="0"/>
              <a:t> and press Enter</a:t>
            </a:r>
          </a:p>
        </p:txBody>
      </p:sp>
      <p:sp>
        <p:nvSpPr>
          <p:cNvPr id="64514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6451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0F9B0BF3-7C8C-409B-B31B-6968EC0EA3BB}" type="slidenum">
              <a:rPr lang="en-US"/>
              <a:pPr eaLnBrk="1" hangingPunct="1"/>
              <a:t>61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34932" y="3483845"/>
            <a:ext cx="31710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 9-19 Sample routing table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3034932" y="3822399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133600"/>
            <a:ext cx="8153400" cy="1350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4628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79464" y="4724400"/>
            <a:ext cx="4481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Table 9-7 Fields in routing table on a UNIX host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379464" y="5033646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87" y="1143000"/>
            <a:ext cx="8210550" cy="3397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453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Route (cont’d.)</a:t>
            </a:r>
          </a:p>
        </p:txBody>
      </p:sp>
      <p:sp>
        <p:nvSpPr>
          <p:cNvPr id="6758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Route command</a:t>
            </a:r>
          </a:p>
          <a:p>
            <a:pPr lvl="1" eaLnBrk="1" hangingPunct="1"/>
            <a:r>
              <a:rPr lang="en-US" dirty="0" smtClean="0"/>
              <a:t>Add, delete, modify routes</a:t>
            </a:r>
          </a:p>
          <a:p>
            <a:pPr eaLnBrk="1" hangingPunct="1"/>
            <a:r>
              <a:rPr lang="en-US" dirty="0" smtClean="0"/>
              <a:t>Route command help</a:t>
            </a:r>
          </a:p>
          <a:p>
            <a:pPr lvl="1" eaLnBrk="1" hangingPunct="1"/>
            <a:r>
              <a:rPr lang="en-US" dirty="0" smtClean="0"/>
              <a:t>UNIX or Linux system</a:t>
            </a:r>
          </a:p>
          <a:p>
            <a:pPr lvl="2" eaLnBrk="1" hangingPunct="1"/>
            <a:r>
              <a:rPr lang="en-US" dirty="0" smtClean="0"/>
              <a:t>Type </a:t>
            </a:r>
            <a:r>
              <a:rPr lang="en-US" dirty="0" smtClean="0">
                <a:latin typeface="Courier New" pitchFamily="49" charset="0"/>
              </a:rPr>
              <a:t>man route</a:t>
            </a:r>
            <a:endParaRPr lang="en-US" dirty="0"/>
          </a:p>
          <a:p>
            <a:pPr lvl="1" eaLnBrk="1" hangingPunct="1"/>
            <a:r>
              <a:rPr lang="en-US" dirty="0" smtClean="0"/>
              <a:t>Windows system</a:t>
            </a:r>
          </a:p>
          <a:p>
            <a:pPr lvl="2" eaLnBrk="1" hangingPunct="1"/>
            <a:r>
              <a:rPr lang="en-US" dirty="0" smtClean="0"/>
              <a:t>Type </a:t>
            </a:r>
            <a:r>
              <a:rPr lang="en-US" dirty="0" smtClean="0">
                <a:latin typeface="Courier New" pitchFamily="49" charset="0"/>
              </a:rPr>
              <a:t>route ?</a:t>
            </a:r>
            <a:endParaRPr lang="en-US" dirty="0"/>
          </a:p>
        </p:txBody>
      </p:sp>
      <p:sp>
        <p:nvSpPr>
          <p:cNvPr id="6758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6758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064721CD-69BF-4E1D-B6D2-AE35673207AF}" type="slidenum">
              <a:rPr lang="en-US"/>
              <a:pPr eaLnBrk="1" hangingPunct="1"/>
              <a:t>64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Summary</a:t>
            </a:r>
          </a:p>
        </p:txBody>
      </p:sp>
      <p:sp>
        <p:nvSpPr>
          <p:cNvPr id="6861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Subnetting separates network into multiple segments or subnets</a:t>
            </a:r>
          </a:p>
          <a:p>
            <a:pPr eaLnBrk="1" hangingPunct="1"/>
            <a:r>
              <a:rPr lang="en-US" dirty="0" smtClean="0"/>
              <a:t>Creating subnets involves changing IP address bits to represent network information</a:t>
            </a:r>
          </a:p>
          <a:p>
            <a:pPr eaLnBrk="1" hangingPunct="1"/>
            <a:r>
              <a:rPr lang="en-US" dirty="0" smtClean="0"/>
              <a:t>CIDR is a newer variation on traditional subnetting</a:t>
            </a:r>
          </a:p>
          <a:p>
            <a:pPr eaLnBrk="1" hangingPunct="1"/>
            <a:r>
              <a:rPr lang="en-US" dirty="0" smtClean="0"/>
              <a:t>Last four blocks represent interface in IPv6</a:t>
            </a:r>
          </a:p>
          <a:p>
            <a:pPr eaLnBrk="1" hangingPunct="1"/>
            <a:r>
              <a:rPr lang="en-US" dirty="0" smtClean="0"/>
              <a:t>Gateways facilitate communication between subnets</a:t>
            </a:r>
          </a:p>
          <a:p>
            <a:pPr eaLnBrk="1" hangingPunct="1"/>
            <a:r>
              <a:rPr lang="en-US" dirty="0" smtClean="0"/>
              <a:t>Different types of address translation protocols exist</a:t>
            </a:r>
          </a:p>
          <a:p>
            <a:pPr eaLnBrk="1" hangingPunct="1"/>
            <a:r>
              <a:rPr lang="en-US" dirty="0" smtClean="0"/>
              <a:t>Several </a:t>
            </a:r>
            <a:r>
              <a:rPr lang="en-US" dirty="0"/>
              <a:t>utilities exist for TCP/IP </a:t>
            </a:r>
            <a:r>
              <a:rPr lang="en-US" dirty="0" smtClean="0"/>
              <a:t>network discovery, troubleshooting</a:t>
            </a:r>
            <a:endParaRPr lang="en-US" dirty="0"/>
          </a:p>
          <a:p>
            <a:pPr eaLnBrk="1" hangingPunct="1"/>
            <a:endParaRPr lang="en-US" dirty="0" smtClean="0"/>
          </a:p>
        </p:txBody>
      </p:sp>
      <p:sp>
        <p:nvSpPr>
          <p:cNvPr id="6861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6861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A023B393-0185-4F3A-8CF5-D5A655AC3F38}" type="slidenum">
              <a:rPr lang="en-US"/>
              <a:pPr eaLnBrk="1" hangingPunct="1"/>
              <a:t>65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Subnetting (cont’d.)</a:t>
            </a:r>
          </a:p>
        </p:txBody>
      </p:sp>
      <p:sp>
        <p:nvSpPr>
          <p:cNvPr id="1126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1126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959DE53-B12B-402A-9C9E-157DE93F7BFC}" type="slidenum">
              <a:rPr lang="en-US"/>
              <a:pPr eaLnBrk="1" hangingPunct="1"/>
              <a:t>7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954" y="1898625"/>
            <a:ext cx="4138613" cy="2706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981200" y="4959405"/>
            <a:ext cx="57032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Figure 9-2 Sample IPv4 addresses with classful addressing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987062" y="5297959"/>
            <a:ext cx="505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Subnetting (cont’d.)</a:t>
            </a:r>
          </a:p>
        </p:txBody>
      </p:sp>
      <p:sp>
        <p:nvSpPr>
          <p:cNvPr id="1229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IPv4 </a:t>
            </a:r>
            <a:r>
              <a:rPr lang="en-US" dirty="0" smtClean="0"/>
              <a:t>subnet masks</a:t>
            </a:r>
          </a:p>
          <a:p>
            <a:pPr lvl="1" eaLnBrk="1" hangingPunct="1"/>
            <a:r>
              <a:rPr lang="en-US" dirty="0" smtClean="0"/>
              <a:t>Identifies how network subdivided</a:t>
            </a:r>
          </a:p>
          <a:p>
            <a:pPr lvl="1" eaLnBrk="1" hangingPunct="1"/>
            <a:r>
              <a:rPr lang="en-US" dirty="0" smtClean="0"/>
              <a:t>Indicates where network information located</a:t>
            </a:r>
          </a:p>
          <a:p>
            <a:pPr lvl="1" eaLnBrk="1" hangingPunct="1"/>
            <a:r>
              <a:rPr lang="en-US" dirty="0" smtClean="0"/>
              <a:t>Subnet mask bits</a:t>
            </a:r>
          </a:p>
          <a:p>
            <a:pPr lvl="2" eaLnBrk="1" hangingPunct="1"/>
            <a:r>
              <a:rPr lang="en-US" dirty="0" smtClean="0"/>
              <a:t>1: corresponding IPv4 address bits contain network information</a:t>
            </a:r>
          </a:p>
          <a:p>
            <a:pPr lvl="2" eaLnBrk="1" hangingPunct="1"/>
            <a:r>
              <a:rPr lang="en-US" dirty="0" smtClean="0"/>
              <a:t>0: corresponding IPv4 address bits contain host information</a:t>
            </a:r>
          </a:p>
          <a:p>
            <a:pPr eaLnBrk="1" hangingPunct="1"/>
            <a:r>
              <a:rPr lang="en-US" dirty="0"/>
              <a:t>Network class</a:t>
            </a:r>
          </a:p>
          <a:p>
            <a:pPr lvl="1" eaLnBrk="1" hangingPunct="1"/>
            <a:r>
              <a:rPr lang="en-US" dirty="0"/>
              <a:t>Associated with default subnet </a:t>
            </a:r>
            <a:r>
              <a:rPr lang="en-US" dirty="0" smtClean="0"/>
              <a:t>mask</a:t>
            </a:r>
            <a:endParaRPr lang="en-US" b="1" dirty="0"/>
          </a:p>
        </p:txBody>
      </p:sp>
      <p:sp>
        <p:nvSpPr>
          <p:cNvPr id="1229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1229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4690B0A0-1E2A-45A3-AA67-87BC13C44ACD}" type="slidenum">
              <a:rPr lang="en-US"/>
              <a:pPr eaLnBrk="1" hangingPunct="1"/>
              <a:t>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Subnetting (cont’d.)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Network+ Guide to Networks, 6</a:t>
            </a:r>
            <a:r>
              <a:rPr lang="en-US" baseline="30000" dirty="0" smtClean="0"/>
              <a:t>th</a:t>
            </a:r>
            <a:r>
              <a:rPr lang="en-US" dirty="0" smtClean="0"/>
              <a:t> Edition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67590F-96FF-43E6-925F-D493421F5E0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2690813"/>
            <a:ext cx="7991475" cy="147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08697" y="4434511"/>
            <a:ext cx="35266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Table 9-1 Default IPv4 subnet masks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748775" y="4773065"/>
            <a:ext cx="400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Courtesy Course Technology/Cengage Learning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59011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Default Design">
  <a:themeElements>
    <a:clrScheme name="3_Default Design 8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B9"/>
      </a:accent6>
      <a:hlink>
        <a:srgbClr val="FFFFFF"/>
      </a:hlink>
      <a:folHlink>
        <a:srgbClr val="B2B2B2"/>
      </a:folHlink>
    </a:clrScheme>
    <a:fontScheme name="3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3409</TotalTime>
  <Words>2848</Words>
  <Application>Microsoft Office PowerPoint</Application>
  <PresentationFormat>On-screen Show (4:3)</PresentationFormat>
  <Paragraphs>605</Paragraphs>
  <Slides>65</Slides>
  <Notes>65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65</vt:i4>
      </vt:variant>
    </vt:vector>
  </HeadingPairs>
  <TitlesOfParts>
    <vt:vector size="67" baseType="lpstr">
      <vt:lpstr>3_Default Design</vt:lpstr>
      <vt:lpstr>1_Default Design</vt:lpstr>
      <vt:lpstr>Network+ Guide to Networks 6th Edition</vt:lpstr>
      <vt:lpstr>Objectives</vt:lpstr>
      <vt:lpstr>Designing TCP/IP-Based Networks</vt:lpstr>
      <vt:lpstr>Subnetting</vt:lpstr>
      <vt:lpstr>Subnetting (cont’d.)</vt:lpstr>
      <vt:lpstr>Subnetting (cont’d.)</vt:lpstr>
      <vt:lpstr>Subnetting (cont’d.)</vt:lpstr>
      <vt:lpstr>Subnetting (cont’d.)</vt:lpstr>
      <vt:lpstr>Subnetting (cont’d.)</vt:lpstr>
      <vt:lpstr>Subnetting (cont’d.)</vt:lpstr>
      <vt:lpstr>PowerPoint Presentation</vt:lpstr>
      <vt:lpstr>Subnetting (cont’d.)</vt:lpstr>
      <vt:lpstr>PowerPoint Presentation</vt:lpstr>
      <vt:lpstr>Subnetting (cont’d.)</vt:lpstr>
      <vt:lpstr>PowerPoint Presentation</vt:lpstr>
      <vt:lpstr>PowerPoint Presentation</vt:lpstr>
      <vt:lpstr>Subnetting (cont’d.)</vt:lpstr>
      <vt:lpstr>PowerPoint Presentation</vt:lpstr>
      <vt:lpstr>Subnetting (cont’d.)</vt:lpstr>
      <vt:lpstr>PowerPoint Presentation</vt:lpstr>
      <vt:lpstr>CIDR (Classless Interdomain Routing)</vt:lpstr>
      <vt:lpstr>PowerPoint Presentation</vt:lpstr>
      <vt:lpstr>CIDR (cont’d.)</vt:lpstr>
      <vt:lpstr>CIDR (cont’d.)</vt:lpstr>
      <vt:lpstr>Subnetting in IPv6</vt:lpstr>
      <vt:lpstr>PowerPoint Presentation</vt:lpstr>
      <vt:lpstr>Internet Gateways</vt:lpstr>
      <vt:lpstr>Internet Gateways (cont’d.)</vt:lpstr>
      <vt:lpstr>PowerPoint Presentation</vt:lpstr>
      <vt:lpstr>Address Translation</vt:lpstr>
      <vt:lpstr>Address Translation (cont’d.)</vt:lpstr>
      <vt:lpstr>PowerPoint Presentation</vt:lpstr>
      <vt:lpstr>Address Translation (cont’d.)</vt:lpstr>
      <vt:lpstr>PowerPoint Presentation</vt:lpstr>
      <vt:lpstr>Address Translation (cont’d.)</vt:lpstr>
      <vt:lpstr>TCP/IP Mail Services</vt:lpstr>
      <vt:lpstr>SMTP (Simple Mail Transfer Protocol)</vt:lpstr>
      <vt:lpstr>SMTP (cont’d.)</vt:lpstr>
      <vt:lpstr>MIME (Multipurpose Internet Mail Extensions)</vt:lpstr>
      <vt:lpstr>POP (Post Office Protocol)</vt:lpstr>
      <vt:lpstr>IMAP (Internet Message Access Protocol)</vt:lpstr>
      <vt:lpstr>IMAP (cont’d.)</vt:lpstr>
      <vt:lpstr>IMAP (cont’d.)</vt:lpstr>
      <vt:lpstr>Additional TCP/IP Utilities</vt:lpstr>
      <vt:lpstr>Ipconfig</vt:lpstr>
      <vt:lpstr>PowerPoint Presentation</vt:lpstr>
      <vt:lpstr>Ifconfig</vt:lpstr>
      <vt:lpstr>PowerPoint Presentation</vt:lpstr>
      <vt:lpstr>Netstat</vt:lpstr>
      <vt:lpstr>PowerPoint Presentation</vt:lpstr>
      <vt:lpstr>Nbtstat</vt:lpstr>
      <vt:lpstr>Hostname, Host, and Nslookup</vt:lpstr>
      <vt:lpstr>PowerPoint Presentation</vt:lpstr>
      <vt:lpstr>Dig</vt:lpstr>
      <vt:lpstr>PowerPoint Presentation</vt:lpstr>
      <vt:lpstr>Traceroute (Tracert)</vt:lpstr>
      <vt:lpstr>PowerPoint Presentation</vt:lpstr>
      <vt:lpstr>Mtr (my traceroute)</vt:lpstr>
      <vt:lpstr>Mtr (my traceroute)</vt:lpstr>
      <vt:lpstr>PowerPoint Presentation</vt:lpstr>
      <vt:lpstr>Route</vt:lpstr>
      <vt:lpstr>PowerPoint Presentation</vt:lpstr>
      <vt:lpstr>PowerPoint Presentation</vt:lpstr>
      <vt:lpstr>Route (cont’d.)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Network+ Guide to Networks 6th Edition</dc:title>
  <dc:creator/>
  <cp:lastModifiedBy>Rita</cp:lastModifiedBy>
  <cp:revision>665</cp:revision>
  <dcterms:created xsi:type="dcterms:W3CDTF">2007-07-09T21:56:01Z</dcterms:created>
  <dcterms:modified xsi:type="dcterms:W3CDTF">2012-04-25T11:33:56Z</dcterms:modified>
</cp:coreProperties>
</file>

<file path=docProps/thumbnail.jpeg>
</file>